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1pPr>
    <a:lvl2pPr marL="0" marR="0" indent="457176"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2pPr>
    <a:lvl3pPr marL="0" marR="0" indent="914353"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3pPr>
    <a:lvl4pPr marL="0" marR="0" indent="137153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4pPr>
    <a:lvl5pPr marL="0" marR="0" indent="1828706"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5pPr>
    <a:lvl6pPr marL="0" marR="0" indent="2285883"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6pPr>
    <a:lvl7pPr marL="0" marR="0" indent="274306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7pPr>
    <a:lvl8pPr marL="0" marR="0" indent="3200236"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8pPr>
    <a:lvl9pPr marL="0" marR="0" indent="3657413"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Garamond"/>
          <a:ea typeface="Garamond"/>
          <a:cs typeface="Garamond"/>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E7F3F4"/>
          </a:solidFill>
        </a:fill>
      </a:tcStyle>
    </a:wholeTbl>
    <a:band2H>
      <a:tcTxStyle/>
      <a:tcStyle>
        <a:tcBdr/>
        <a:fill>
          <a:solidFill>
            <a:srgbClr val="F3F9FA"/>
          </a:solidFill>
        </a:fill>
      </a:tcStyle>
    </a:band2H>
    <a:firstCol>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Col>
    <a:la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lastRow>
    <a:fir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Row>
  </a:tblStyle>
  <a:tblStyle styleId="{C7B018BB-80A7-4F77-B60F-C8B233D01FF8}" styleName="">
    <a:tblBg/>
    <a:wholeTbl>
      <a:tcTxStyle b="off" i="off">
        <a:font>
          <a:latin typeface="Garamond"/>
          <a:ea typeface="Garamond"/>
          <a:cs typeface="Garamond"/>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wholeTbl>
    <a:band2H>
      <a:tcTxStyle/>
      <a:tcStyle>
        <a:tcBdr/>
        <a:fill>
          <a:solidFill>
            <a:schemeClr val="accent3">
              <a:lumOff val="44000"/>
            </a:schemeClr>
          </a:solidFill>
        </a:fill>
      </a:tcStyle>
    </a:band2H>
    <a:firstCol>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Col>
    <a:la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lastRow>
    <a:fir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Row>
  </a:tblStyle>
  <a:tblStyle styleId="{EEE7283C-3CF3-47DC-8721-378D4A62B228}" styleName="">
    <a:tblBg/>
    <a:wholeTbl>
      <a:tcTxStyle b="off" i="off">
        <a:font>
          <a:latin typeface="Garamond"/>
          <a:ea typeface="Garamond"/>
          <a:cs typeface="Garamond"/>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CCCD9"/>
          </a:solidFill>
        </a:fill>
      </a:tcStyle>
    </a:wholeTbl>
    <a:band2H>
      <a:tcTxStyle/>
      <a:tcStyle>
        <a:tcBdr/>
        <a:fill>
          <a:solidFill>
            <a:srgbClr val="E7E7ED"/>
          </a:solidFill>
        </a:fill>
      </a:tcStyle>
    </a:band2H>
    <a:firstCol>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Col>
    <a:la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lastRow>
    <a:fir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Row>
  </a:tblStyle>
  <a:tblStyle styleId="{CF821DB8-F4EB-4A41-A1BA-3FCAFE7338EE}" styleName="">
    <a:tblBg/>
    <a:wholeTbl>
      <a:tcTxStyle b="off" i="off">
        <a:font>
          <a:latin typeface="Garamond"/>
          <a:ea typeface="Garamond"/>
          <a:cs typeface="Garamond"/>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3">
              <a:lumOff val="44000"/>
            </a:schemeClr>
          </a:solidFill>
        </a:fill>
      </a:tcStyle>
    </a:band2H>
    <a:firstCol>
      <a:tcTxStyle b="on" i="off">
        <a:font>
          <a:latin typeface="Garamond"/>
          <a:ea typeface="Garamond"/>
          <a:cs typeface="Garamond"/>
        </a:font>
        <a:schemeClr val="accent3">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Garamond"/>
          <a:ea typeface="Garamond"/>
          <a:cs typeface="Garamond"/>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3">
              <a:lumOff val="44000"/>
            </a:schemeClr>
          </a:solidFill>
        </a:fill>
      </a:tcStyle>
    </a:lastRow>
    <a:firstRow>
      <a:tcTxStyle b="on" i="off">
        <a:font>
          <a:latin typeface="Garamond"/>
          <a:ea typeface="Garamond"/>
          <a:cs typeface="Garamond"/>
        </a:font>
        <a:schemeClr val="accent3">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Garamond"/>
          <a:ea typeface="Garamond"/>
          <a:cs typeface="Garamond"/>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Col>
    <a:la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lastRow>
    <a:firstRow>
      <a:tcTxStyle b="on" i="off">
        <a:font>
          <a:latin typeface="Garamond"/>
          <a:ea typeface="Garamond"/>
          <a:cs typeface="Garamond"/>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Row>
  </a:tblStyle>
  <a:tblStyle styleId="{2708684C-4D16-4618-839F-0558EEFCDFE6}" styleName="">
    <a:tblBg/>
    <a:wholeTbl>
      <a:tcTxStyle b="off" i="off">
        <a:font>
          <a:latin typeface="Garamond"/>
          <a:ea typeface="Garamond"/>
          <a:cs typeface="Garamon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chemeClr val="accent3">
              <a:lumOff val="44000"/>
            </a:schemeClr>
          </a:solidFill>
        </a:fill>
      </a:tcStyle>
    </a:band2H>
    <a:firstCol>
      <a:tcTxStyle b="on" i="off">
        <a:font>
          <a:latin typeface="Garamond"/>
          <a:ea typeface="Garamond"/>
          <a:cs typeface="Garamon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Garamond"/>
          <a:ea typeface="Garamond"/>
          <a:cs typeface="Garamond"/>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Garamond"/>
          <a:ea typeface="Garamond"/>
          <a:cs typeface="Garamon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3"/>
  </p:normalViewPr>
  <p:slideViewPr>
    <p:cSldViewPr snapToGrid="0" snapToObjects="1">
      <p:cViewPr varScale="1">
        <p:scale>
          <a:sx n="116" d="100"/>
          <a:sy n="116" d="100"/>
        </p:scale>
        <p:origin x="152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4" name="Shape 344"/>
          <p:cNvSpPr>
            <a:spLocks noGrp="1" noRot="1" noChangeAspect="1"/>
          </p:cNvSpPr>
          <p:nvPr>
            <p:ph type="sldImg"/>
          </p:nvPr>
        </p:nvSpPr>
        <p:spPr>
          <a:xfrm>
            <a:off x="1143000" y="685800"/>
            <a:ext cx="4572000" cy="3429000"/>
          </a:xfrm>
          <a:prstGeom prst="rect">
            <a:avLst/>
          </a:prstGeom>
        </p:spPr>
        <p:txBody>
          <a:bodyPr/>
          <a:lstStyle/>
          <a:p>
            <a:endParaRPr/>
          </a:p>
        </p:txBody>
      </p:sp>
      <p:sp>
        <p:nvSpPr>
          <p:cNvPr id="345" name="Shape 34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eattle.gov/light/enviro/docs/Seattle_City_Light_Climate_Change_Vulnerability_Assessment_and_Adaptation_Plan.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a:spLocks noGrp="1" noRot="1" noChangeAspect="1"/>
          </p:cNvSpPr>
          <p:nvPr>
            <p:ph type="sldImg"/>
          </p:nvPr>
        </p:nvSpPr>
        <p:spPr>
          <a:prstGeom prst="rect">
            <a:avLst/>
          </a:prstGeom>
        </p:spPr>
        <p:txBody>
          <a:bodyPr/>
          <a:lstStyle/>
          <a:p>
            <a:endParaRPr/>
          </a:p>
        </p:txBody>
      </p:sp>
      <p:sp>
        <p:nvSpPr>
          <p:cNvPr id="381" name="Shape 381"/>
          <p:cNvSpPr>
            <a:spLocks noGrp="1"/>
          </p:cNvSpPr>
          <p:nvPr>
            <p:ph type="body" sz="quarter" idx="1"/>
          </p:nvPr>
        </p:nvSpPr>
        <p:spPr>
          <a:prstGeom prst="rect">
            <a:avLst/>
          </a:prstGeom>
        </p:spPr>
        <p:txBody>
          <a:bodyPr/>
          <a:lstStyle/>
          <a:p>
            <a:r>
              <a:t>MACA multi-model ensemble mean, min, and max have been smoothed with a Gaussian filter, st. dev. = 3 yrs.  Darker lines show the multi-model mean for each RCP.</a:t>
            </a:r>
          </a:p>
          <a:p>
            <a:endParaRPr/>
          </a:p>
          <a:p>
            <a:r>
              <a:t>Dashed line is the average for the last half of the 20</a:t>
            </a:r>
            <a:r>
              <a:rPr baseline="30000"/>
              <a:t>th</a:t>
            </a:r>
            <a:r>
              <a:t> century.  Note that by 2030, annual temperature will always be above what we’ve grown accustomed to.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noRot="1" noChangeAspect="1"/>
          </p:cNvSpPr>
          <p:nvPr>
            <p:ph type="sldImg"/>
          </p:nvPr>
        </p:nvSpPr>
        <p:spPr>
          <a:prstGeom prst="rect">
            <a:avLst/>
          </a:prstGeom>
        </p:spPr>
        <p:txBody>
          <a:bodyPr/>
          <a:lstStyle/>
          <a:p>
            <a:endParaRPr/>
          </a:p>
        </p:txBody>
      </p:sp>
      <p:sp>
        <p:nvSpPr>
          <p:cNvPr id="387" name="Shape 387"/>
          <p:cNvSpPr>
            <a:spLocks noGrp="1"/>
          </p:cNvSpPr>
          <p:nvPr>
            <p:ph type="body" sz="quarter" idx="1"/>
          </p:nvPr>
        </p:nvSpPr>
        <p:spPr>
          <a:prstGeom prst="rect">
            <a:avLst/>
          </a:prstGeom>
        </p:spPr>
        <p:txBody>
          <a:bodyPr/>
          <a:lstStyle/>
          <a:p>
            <a:r>
              <a:t>MACA multi-model ensemble mean, min, and max have been smoothed with a Gaussian filter, st. dev. = 3 yrs.  Darker lines show the multi-model mean for each RCP.</a:t>
            </a:r>
          </a:p>
          <a:p>
            <a:endParaRPr/>
          </a:p>
          <a:p>
            <a:r>
              <a:t>Dashed line is the average for the last half of the 20</a:t>
            </a:r>
            <a:r>
              <a:rPr baseline="30000"/>
              <a:t>th</a:t>
            </a:r>
            <a:r>
              <a:t> century.  Note that by 2030, annual temperature will always be above what we’ve grown accustomed to.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a:spLocks noGrp="1" noRot="1" noChangeAspect="1"/>
          </p:cNvSpPr>
          <p:nvPr>
            <p:ph type="sldImg"/>
          </p:nvPr>
        </p:nvSpPr>
        <p:spPr>
          <a:prstGeom prst="rect">
            <a:avLst/>
          </a:prstGeom>
        </p:spPr>
        <p:txBody>
          <a:bodyPr/>
          <a:lstStyle/>
          <a:p>
            <a:endParaRPr/>
          </a:p>
        </p:txBody>
      </p:sp>
      <p:sp>
        <p:nvSpPr>
          <p:cNvPr id="452" name="Shape 452"/>
          <p:cNvSpPr>
            <a:spLocks noGrp="1"/>
          </p:cNvSpPr>
          <p:nvPr>
            <p:ph type="body" sz="quarter" idx="1"/>
          </p:nvPr>
        </p:nvSpPr>
        <p:spPr>
          <a:prstGeom prst="rect">
            <a:avLst/>
          </a:prstGeom>
        </p:spPr>
        <p:txBody>
          <a:bodyPr/>
          <a:lstStyle/>
          <a:p>
            <a:r>
              <a:t>133: Raymond, C.L., 2015: Seattle City Light Climate Change Vulnerability Assessment and Adaptation Plan. Seattle City Light, Seattle, WA, 97 pp. </a:t>
            </a:r>
            <a:r>
              <a:rPr u="sng">
                <a:solidFill>
                  <a:srgbClr val="009999"/>
                </a:solidFill>
                <a:uFill>
                  <a:solidFill>
                    <a:srgbClr val="009999"/>
                  </a:solidFill>
                </a:uFill>
                <a:hlinkClick r:id="rId3"/>
              </a:rPr>
              <a:t>https://www.seattle.gov/light/enviro/docs/Seattle_City_Light_Climate_Change_Vulnerability_Assessment_and_Adaptation_Plan.pdf</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Shape 566"/>
          <p:cNvSpPr>
            <a:spLocks noGrp="1" noRot="1" noChangeAspect="1"/>
          </p:cNvSpPr>
          <p:nvPr>
            <p:ph type="sldImg"/>
          </p:nvPr>
        </p:nvSpPr>
        <p:spPr>
          <a:prstGeom prst="rect">
            <a:avLst/>
          </a:prstGeom>
        </p:spPr>
        <p:txBody>
          <a:bodyPr/>
          <a:lstStyle/>
          <a:p>
            <a:endParaRPr/>
          </a:p>
        </p:txBody>
      </p:sp>
      <p:sp>
        <p:nvSpPr>
          <p:cNvPr id="567" name="Shape 567"/>
          <p:cNvSpPr>
            <a:spLocks noGrp="1"/>
          </p:cNvSpPr>
          <p:nvPr>
            <p:ph type="body" sz="quarter" idx="1"/>
          </p:nvPr>
        </p:nvSpPr>
        <p:spPr>
          <a:prstGeom prst="rect">
            <a:avLst/>
          </a:prstGeom>
        </p:spPr>
        <p:txBody>
          <a:bodyPr/>
          <a:lstStyle/>
          <a:p>
            <a:r>
              <a:t>Project objective to develop the most robust information possible to build analytical tools to assess climate impacts on first foods- this is CIS role.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 name="Shape 576"/>
          <p:cNvSpPr>
            <a:spLocks noGrp="1" noRot="1" noChangeAspect="1"/>
          </p:cNvSpPr>
          <p:nvPr>
            <p:ph type="sldImg"/>
          </p:nvPr>
        </p:nvSpPr>
        <p:spPr>
          <a:prstGeom prst="rect">
            <a:avLst/>
          </a:prstGeom>
        </p:spPr>
        <p:txBody>
          <a:bodyPr/>
          <a:lstStyle/>
          <a:p>
            <a:endParaRPr/>
          </a:p>
        </p:txBody>
      </p:sp>
      <p:sp>
        <p:nvSpPr>
          <p:cNvPr id="577" name="Shape 577"/>
          <p:cNvSpPr>
            <a:spLocks noGrp="1"/>
          </p:cNvSpPr>
          <p:nvPr>
            <p:ph type="body" sz="quarter" idx="1"/>
          </p:nvPr>
        </p:nvSpPr>
        <p:spPr>
          <a:prstGeom prst="rect">
            <a:avLst/>
          </a:prstGeom>
        </p:spPr>
        <p:txBody>
          <a:bodyPr/>
          <a:lstStyle/>
          <a:p>
            <a:r>
              <a:t>Ecosystem function metrics include water quality, anaddromous and resident fish productivity, stable reservoir ecosystem to protect cultural resources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Shape 602"/>
          <p:cNvSpPr>
            <a:spLocks noGrp="1" noRot="1" noChangeAspect="1"/>
          </p:cNvSpPr>
          <p:nvPr>
            <p:ph type="sldImg"/>
          </p:nvPr>
        </p:nvSpPr>
        <p:spPr>
          <a:prstGeom prst="rect">
            <a:avLst/>
          </a:prstGeom>
        </p:spPr>
        <p:txBody>
          <a:bodyPr/>
          <a:lstStyle/>
          <a:p>
            <a:endParaRPr/>
          </a:p>
        </p:txBody>
      </p:sp>
      <p:sp>
        <p:nvSpPr>
          <p:cNvPr id="603" name="Shape 603"/>
          <p:cNvSpPr>
            <a:spLocks noGrp="1"/>
          </p:cNvSpPr>
          <p:nvPr>
            <p:ph type="body" sz="quarter" idx="1"/>
          </p:nvPr>
        </p:nvSpPr>
        <p:spPr>
          <a:prstGeom prst="rect">
            <a:avLst/>
          </a:prstGeom>
        </p:spPr>
        <p:txBody>
          <a:bodyPr/>
          <a:lstStyle/>
          <a:p>
            <a:r>
              <a:t>The CIS contains various data libraries, tools and modules that are selected and the GUI that facilitates comparative tables and graphs.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5"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6"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7"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8"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0" name="Title Text"/>
          <p:cNvSpPr txBox="1">
            <a:spLocks noGrp="1"/>
          </p:cNvSpPr>
          <p:nvPr>
            <p:ph type="title"/>
          </p:nvPr>
        </p:nvSpPr>
        <p:spPr>
          <a:xfrm>
            <a:off x="685800" y="2130425"/>
            <a:ext cx="7772400" cy="1470026"/>
          </a:xfrm>
          <a:prstGeom prst="rect">
            <a:avLst/>
          </a:prstGeom>
        </p:spPr>
        <p:txBody>
          <a:bodyPr/>
          <a:lstStyle/>
          <a:p>
            <a:r>
              <a:t>Title Text</a:t>
            </a:r>
          </a:p>
        </p:txBody>
      </p:sp>
      <p:sp>
        <p:nvSpPr>
          <p:cNvPr id="21" name="Body Level One…"/>
          <p:cNvSpPr txBox="1">
            <a:spLocks noGrp="1"/>
          </p:cNvSpPr>
          <p:nvPr>
            <p:ph type="body" sz="quarter" idx="1"/>
          </p:nvPr>
        </p:nvSpPr>
        <p:spPr>
          <a:xfrm>
            <a:off x="1371600" y="3886200"/>
            <a:ext cx="6400800" cy="1752600"/>
          </a:xfrm>
          <a:prstGeom prst="rect">
            <a:avLst/>
          </a:prstGeom>
        </p:spPr>
        <p:txBody>
          <a:bodyPr/>
          <a:lstStyle>
            <a:lvl1pPr marL="0" indent="0" algn="ctr">
              <a:buSzTx/>
              <a:buNone/>
            </a:lvl1pPr>
            <a:lvl2pPr marL="0" indent="457129" algn="ctr">
              <a:buSzTx/>
              <a:buNone/>
            </a:lvl2pPr>
            <a:lvl3pPr marL="0" indent="914259" algn="ctr">
              <a:buSzTx/>
              <a:buNone/>
            </a:lvl3pPr>
            <a:lvl4pPr marL="0" indent="1371390" algn="ctr">
              <a:buSzTx/>
              <a:buNone/>
            </a:lvl4pPr>
            <a:lvl5pPr marL="0" indent="1828519" algn="ctr">
              <a:buSzTx/>
              <a:buNone/>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Content and Text">
    <p:bg>
      <p:bgPr>
        <a:solidFill>
          <a:srgbClr val="A9A092">
            <a:alpha val="37000"/>
          </a:srgbClr>
        </a:solidFill>
        <a:effectLst/>
      </p:bgPr>
    </p:bg>
    <p:spTree>
      <p:nvGrpSpPr>
        <p:cNvPr id="1" name=""/>
        <p:cNvGrpSpPr/>
        <p:nvPr/>
      </p:nvGrpSpPr>
      <p:grpSpPr>
        <a:xfrm>
          <a:off x="0" y="0"/>
          <a:ext cx="0" cy="0"/>
          <a:chOff x="0" y="0"/>
          <a:chExt cx="0" cy="0"/>
        </a:xfrm>
      </p:grpSpPr>
      <p:pic>
        <p:nvPicPr>
          <p:cNvPr id="138"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39"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40"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41"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42"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143"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1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45" name="Title Text"/>
          <p:cNvSpPr txBox="1">
            <a:spLocks noGrp="1"/>
          </p:cNvSpPr>
          <p:nvPr>
            <p:ph type="title"/>
          </p:nvPr>
        </p:nvSpPr>
        <p:spPr>
          <a:xfrm>
            <a:off x="457200" y="274638"/>
            <a:ext cx="8229600" cy="1143001"/>
          </a:xfrm>
          <a:prstGeom prst="rect">
            <a:avLst/>
          </a:prstGeom>
        </p:spPr>
        <p:txBody>
          <a:bodyPr/>
          <a:lstStyle/>
          <a:p>
            <a:r>
              <a:t>Title Text</a:t>
            </a:r>
          </a:p>
        </p:txBody>
      </p:sp>
      <p:sp>
        <p:nvSpPr>
          <p:cNvPr id="146" name="Body Level One…"/>
          <p:cNvSpPr txBox="1">
            <a:spLocks noGrp="1"/>
          </p:cNvSpPr>
          <p:nvPr>
            <p:ph type="body" sz="half" idx="1"/>
          </p:nvPr>
        </p:nvSpPr>
        <p:spPr>
          <a:xfrm>
            <a:off x="457200" y="1600203"/>
            <a:ext cx="4038600" cy="452596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47" name="Text Placeholder 3"/>
          <p:cNvSpPr>
            <a:spLocks noGrp="1"/>
          </p:cNvSpPr>
          <p:nvPr>
            <p:ph type="body" sz="half" idx="13"/>
          </p:nvPr>
        </p:nvSpPr>
        <p:spPr>
          <a:xfrm>
            <a:off x="4648200" y="1600203"/>
            <a:ext cx="4038600" cy="4525963"/>
          </a:xfrm>
          <a:prstGeom prst="rect">
            <a:avLst/>
          </a:prstGeom>
        </p:spPr>
        <p:txBody>
          <a:bodyPr/>
          <a:lstStyle/>
          <a:p>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Title Slide">
    <p:bg>
      <p:bgPr>
        <a:solidFill>
          <a:srgbClr val="A9A092">
            <a:alpha val="37000"/>
          </a:srgbClr>
        </a:solidFill>
        <a:effectLst/>
      </p:bgPr>
    </p:bg>
    <p:spTree>
      <p:nvGrpSpPr>
        <p:cNvPr id="1" name=""/>
        <p:cNvGrpSpPr/>
        <p:nvPr/>
      </p:nvGrpSpPr>
      <p:grpSpPr>
        <a:xfrm>
          <a:off x="0" y="0"/>
          <a:ext cx="0" cy="0"/>
          <a:chOff x="0" y="0"/>
          <a:chExt cx="0" cy="0"/>
        </a:xfrm>
      </p:grpSpPr>
      <p:pic>
        <p:nvPicPr>
          <p:cNvPr id="154"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55"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56"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57"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58"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159"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161" name="Picture 11" descr="Picture 11"/>
          <p:cNvPicPr>
            <a:picLocks noChangeAspect="1"/>
          </p:cNvPicPr>
          <p:nvPr/>
        </p:nvPicPr>
        <p:blipFill>
          <a:blip r:embed="rId5">
            <a:extLst/>
          </a:blip>
          <a:stretch>
            <a:fillRect/>
          </a:stretch>
        </p:blipFill>
        <p:spPr>
          <a:xfrm>
            <a:off x="0" y="0"/>
            <a:ext cx="9144000" cy="6858000"/>
          </a:xfrm>
          <a:prstGeom prst="rect">
            <a:avLst/>
          </a:prstGeom>
          <a:ln w="12700">
            <a:miter lim="400000"/>
          </a:ln>
        </p:spPr>
      </p:pic>
      <p:sp>
        <p:nvSpPr>
          <p:cNvPr id="162" name="Body Level One…"/>
          <p:cNvSpPr txBox="1">
            <a:spLocks noGrp="1"/>
          </p:cNvSpPr>
          <p:nvPr>
            <p:ph type="body" sz="quarter" idx="1"/>
          </p:nvPr>
        </p:nvSpPr>
        <p:spPr>
          <a:xfrm>
            <a:off x="308113" y="2919060"/>
            <a:ext cx="6858001" cy="1655762"/>
          </a:xfrm>
          <a:prstGeom prst="rect">
            <a:avLst/>
          </a:prstGeom>
        </p:spPr>
        <p:txBody>
          <a:bodyPr/>
          <a:lstStyle>
            <a:lvl1pPr marL="0" indent="0">
              <a:spcBef>
                <a:spcPts val="400"/>
              </a:spcBef>
              <a:buSzTx/>
              <a:buNone/>
              <a:defRPr sz="1800">
                <a:solidFill>
                  <a:schemeClr val="accent3">
                    <a:lumOff val="44000"/>
                  </a:schemeClr>
                </a:solidFill>
                <a:latin typeface="+mn-lt"/>
                <a:ea typeface="+mn-ea"/>
                <a:cs typeface="+mn-cs"/>
                <a:sym typeface="Calibri"/>
              </a:defRPr>
            </a:lvl1pPr>
            <a:lvl2pPr marL="0" indent="457200">
              <a:spcBef>
                <a:spcPts val="400"/>
              </a:spcBef>
              <a:buSzTx/>
              <a:buNone/>
              <a:defRPr sz="1800">
                <a:solidFill>
                  <a:schemeClr val="accent3">
                    <a:lumOff val="44000"/>
                  </a:schemeClr>
                </a:solidFill>
                <a:latin typeface="+mn-lt"/>
                <a:ea typeface="+mn-ea"/>
                <a:cs typeface="+mn-cs"/>
                <a:sym typeface="Calibri"/>
              </a:defRPr>
            </a:lvl2pPr>
            <a:lvl3pPr marL="0" indent="914400">
              <a:spcBef>
                <a:spcPts val="400"/>
              </a:spcBef>
              <a:buSzTx/>
              <a:buNone/>
              <a:defRPr sz="1800">
                <a:solidFill>
                  <a:schemeClr val="accent3">
                    <a:lumOff val="44000"/>
                  </a:schemeClr>
                </a:solidFill>
                <a:latin typeface="+mn-lt"/>
                <a:ea typeface="+mn-ea"/>
                <a:cs typeface="+mn-cs"/>
                <a:sym typeface="Calibri"/>
              </a:defRPr>
            </a:lvl3pPr>
            <a:lvl4pPr marL="0" indent="1371600">
              <a:spcBef>
                <a:spcPts val="400"/>
              </a:spcBef>
              <a:buSzTx/>
              <a:buNone/>
              <a:defRPr sz="1800">
                <a:solidFill>
                  <a:schemeClr val="accent3">
                    <a:lumOff val="44000"/>
                  </a:schemeClr>
                </a:solidFill>
                <a:latin typeface="+mn-lt"/>
                <a:ea typeface="+mn-ea"/>
                <a:cs typeface="+mn-cs"/>
                <a:sym typeface="Calibri"/>
              </a:defRPr>
            </a:lvl4pPr>
            <a:lvl5pPr marL="0" indent="1828800">
              <a:spcBef>
                <a:spcPts val="400"/>
              </a:spcBef>
              <a:buSzTx/>
              <a:buNone/>
              <a:defRPr sz="1800">
                <a:solidFill>
                  <a:schemeClr val="accent3">
                    <a:lumOff val="44000"/>
                  </a:schemeClr>
                </a:solidFill>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3" name="Rectangle 7"/>
          <p:cNvSpPr/>
          <p:nvPr/>
        </p:nvSpPr>
        <p:spPr>
          <a:xfrm>
            <a:off x="-1" y="1370346"/>
            <a:ext cx="6705601" cy="1257398"/>
          </a:xfrm>
          <a:prstGeom prst="rect">
            <a:avLst/>
          </a:prstGeom>
          <a:solidFill>
            <a:srgbClr val="6D5B97"/>
          </a:solidFill>
          <a:ln w="12700">
            <a:miter lim="400000"/>
          </a:ln>
        </p:spPr>
        <p:txBody>
          <a:bodyPr lIns="45719" rIns="45719" anchor="ctr"/>
          <a:lstStyle/>
          <a:p>
            <a:pPr>
              <a:defRPr sz="1300">
                <a:solidFill>
                  <a:schemeClr val="accent3">
                    <a:lumOff val="44000"/>
                  </a:schemeClr>
                </a:solidFill>
              </a:defRPr>
            </a:pPr>
            <a:endParaRPr/>
          </a:p>
        </p:txBody>
      </p:sp>
      <p:sp>
        <p:nvSpPr>
          <p:cNvPr id="164" name="Rectangle 8"/>
          <p:cNvSpPr txBox="1"/>
          <p:nvPr/>
        </p:nvSpPr>
        <p:spPr>
          <a:xfrm>
            <a:off x="308112" y="1370345"/>
            <a:ext cx="6397489" cy="802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l">
              <a:defRPr sz="2100" b="1">
                <a:solidFill>
                  <a:schemeClr val="accent3">
                    <a:lumOff val="44000"/>
                  </a:schemeClr>
                </a:solidFill>
                <a:latin typeface="Palatino"/>
                <a:ea typeface="Palatino"/>
                <a:cs typeface="Palatino"/>
                <a:sym typeface="Palatino"/>
              </a:defRPr>
            </a:lvl1pPr>
          </a:lstStyle>
          <a:p>
            <a:r>
              <a:t>Fourth National Climate Assessment, Vol II — Impacts, Risks, and Adaptation in the United States</a:t>
            </a:r>
          </a:p>
        </p:txBody>
      </p:sp>
      <p:pic>
        <p:nvPicPr>
          <p:cNvPr id="165" name="Picture 14" descr="Picture 14"/>
          <p:cNvPicPr>
            <a:picLocks noChangeAspect="1"/>
          </p:cNvPicPr>
          <p:nvPr/>
        </p:nvPicPr>
        <p:blipFill>
          <a:blip r:embed="rId6">
            <a:extLst/>
          </a:blip>
          <a:stretch>
            <a:fillRect/>
          </a:stretch>
        </p:blipFill>
        <p:spPr>
          <a:xfrm>
            <a:off x="387625" y="911861"/>
            <a:ext cx="1841224" cy="345538"/>
          </a:xfrm>
          <a:prstGeom prst="rect">
            <a:avLst/>
          </a:prstGeom>
          <a:ln w="12700">
            <a:miter lim="400000"/>
          </a:ln>
        </p:spPr>
      </p:pic>
      <p:sp>
        <p:nvSpPr>
          <p:cNvPr id="166" name="Text Placeholder 10"/>
          <p:cNvSpPr>
            <a:spLocks noGrp="1"/>
          </p:cNvSpPr>
          <p:nvPr>
            <p:ph type="body" sz="quarter" idx="13"/>
          </p:nvPr>
        </p:nvSpPr>
        <p:spPr>
          <a:xfrm>
            <a:off x="307975" y="2157398"/>
            <a:ext cx="6070600" cy="384176"/>
          </a:xfrm>
          <a:prstGeom prst="rect">
            <a:avLst/>
          </a:prstGeom>
        </p:spPr>
        <p:txBody>
          <a:bodyPr anchor="ctr"/>
          <a:lstStyle/>
          <a:p>
            <a:pPr marL="0" indent="0">
              <a:spcBef>
                <a:spcPts val="300"/>
              </a:spcBef>
              <a:buSzTx/>
              <a:buNone/>
              <a:defRPr sz="1600" b="1" i="1">
                <a:solidFill>
                  <a:schemeClr val="accent3">
                    <a:lumOff val="44000"/>
                  </a:schemeClr>
                </a:solidFill>
              </a:defRPr>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Content">
    <p:spTree>
      <p:nvGrpSpPr>
        <p:cNvPr id="1" name=""/>
        <p:cNvGrpSpPr/>
        <p:nvPr/>
      </p:nvGrpSpPr>
      <p:grpSpPr>
        <a:xfrm>
          <a:off x="0" y="0"/>
          <a:ext cx="0" cy="0"/>
          <a:chOff x="0" y="0"/>
          <a:chExt cx="0" cy="0"/>
        </a:xfrm>
      </p:grpSpPr>
      <p:pic>
        <p:nvPicPr>
          <p:cNvPr id="173"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74"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75"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76"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8" name="Body Level One…"/>
          <p:cNvSpPr txBox="1">
            <a:spLocks noGrp="1"/>
          </p:cNvSpPr>
          <p:nvPr>
            <p:ph type="body" sz="quarter" idx="1"/>
          </p:nvPr>
        </p:nvSpPr>
        <p:spPr>
          <a:xfrm>
            <a:off x="1074197" y="612043"/>
            <a:ext cx="7441153" cy="804935"/>
          </a:xfrm>
          <a:prstGeom prst="rect">
            <a:avLst/>
          </a:prstGeom>
        </p:spPr>
        <p:txBody>
          <a:bodyPr anchor="ctr"/>
          <a:lstStyle>
            <a:lvl1pPr marL="0" indent="0">
              <a:spcBef>
                <a:spcPts val="800"/>
              </a:spcBef>
              <a:buSzTx/>
              <a:buNone/>
              <a:defRPr sz="3600">
                <a:solidFill>
                  <a:srgbClr val="232C64"/>
                </a:solidFill>
                <a:latin typeface="Garamond"/>
                <a:ea typeface="Garamond"/>
                <a:cs typeface="Garamond"/>
                <a:sym typeface="Garamond"/>
              </a:defRPr>
            </a:lvl1pPr>
            <a:lvl2pPr marL="823532" indent="-365925">
              <a:spcBef>
                <a:spcPts val="800"/>
              </a:spcBef>
              <a:defRPr sz="3600">
                <a:solidFill>
                  <a:srgbClr val="232C64"/>
                </a:solidFill>
                <a:latin typeface="Garamond"/>
                <a:ea typeface="Garamond"/>
                <a:cs typeface="Garamond"/>
                <a:sym typeface="Garamond"/>
              </a:defRPr>
            </a:lvl2pPr>
            <a:lvl3pPr marL="1270479" indent="-356381">
              <a:spcBef>
                <a:spcPts val="800"/>
              </a:spcBef>
              <a:defRPr sz="3600">
                <a:solidFill>
                  <a:srgbClr val="232C64"/>
                </a:solidFill>
                <a:latin typeface="Garamond"/>
                <a:ea typeface="Garamond"/>
                <a:cs typeface="Garamond"/>
                <a:sym typeface="Garamond"/>
              </a:defRPr>
            </a:lvl3pPr>
            <a:lvl4pPr marL="1803112" indent="-431408">
              <a:spcBef>
                <a:spcPts val="800"/>
              </a:spcBef>
              <a:defRPr sz="3600">
                <a:solidFill>
                  <a:srgbClr val="232C64"/>
                </a:solidFill>
                <a:latin typeface="Garamond"/>
                <a:ea typeface="Garamond"/>
                <a:cs typeface="Garamond"/>
                <a:sym typeface="Garamond"/>
              </a:defRPr>
            </a:lvl4pPr>
            <a:lvl5pPr marL="2260719" indent="-431408">
              <a:spcBef>
                <a:spcPts val="800"/>
              </a:spcBef>
              <a:defRPr sz="3600">
                <a:solidFill>
                  <a:srgbClr val="232C64"/>
                </a:solidFill>
                <a:latin typeface="Garamond"/>
                <a:ea typeface="Garamond"/>
                <a:cs typeface="Garamond"/>
                <a:sym typeface="Garamond"/>
              </a:defRPr>
            </a:lvl5pPr>
          </a:lstStyle>
          <a:p>
            <a:r>
              <a:t>Body Level One</a:t>
            </a:r>
          </a:p>
          <a:p>
            <a:pPr lvl="1"/>
            <a:r>
              <a:t>Body Level Two</a:t>
            </a:r>
          </a:p>
          <a:p>
            <a:pPr lvl="2"/>
            <a:r>
              <a:t>Body Level Three</a:t>
            </a:r>
          </a:p>
          <a:p>
            <a:pPr lvl="3"/>
            <a:r>
              <a:t>Body Level Four</a:t>
            </a:r>
          </a:p>
          <a:p>
            <a:pPr lvl="4"/>
            <a:r>
              <a:t>Body Level Five</a:t>
            </a:r>
          </a:p>
        </p:txBody>
      </p:sp>
      <p:pic>
        <p:nvPicPr>
          <p:cNvPr id="179" name="Picture 1" descr="Picture 1"/>
          <p:cNvPicPr>
            <a:picLocks noChangeAspect="1"/>
          </p:cNvPicPr>
          <p:nvPr/>
        </p:nvPicPr>
        <p:blipFill>
          <a:blip r:embed="rId4">
            <a:extLst/>
          </a:blip>
          <a:stretch>
            <a:fillRect/>
          </a:stretch>
        </p:blipFill>
        <p:spPr>
          <a:xfrm>
            <a:off x="207880" y="612043"/>
            <a:ext cx="784387" cy="804672"/>
          </a:xfrm>
          <a:prstGeom prst="rect">
            <a:avLst/>
          </a:prstGeom>
          <a:ln w="12700">
            <a:miter lim="400000"/>
          </a:ln>
        </p:spPr>
      </p:pic>
      <p:sp>
        <p:nvSpPr>
          <p:cNvPr id="180" name="Text Placeholder 7"/>
          <p:cNvSpPr>
            <a:spLocks noGrp="1"/>
          </p:cNvSpPr>
          <p:nvPr>
            <p:ph type="body" sz="quarter" idx="13"/>
          </p:nvPr>
        </p:nvSpPr>
        <p:spPr>
          <a:xfrm>
            <a:off x="207963" y="612115"/>
            <a:ext cx="784226" cy="804863"/>
          </a:xfrm>
          <a:prstGeom prst="rect">
            <a:avLst/>
          </a:prstGeom>
        </p:spPr>
        <p:txBody>
          <a:bodyPr anchor="ctr"/>
          <a:lstStyle/>
          <a:p>
            <a:pPr marL="0" indent="0" algn="ctr">
              <a:spcBef>
                <a:spcPts val="900"/>
              </a:spcBef>
              <a:buSzTx/>
              <a:buNone/>
              <a:defRPr sz="4000">
                <a:solidFill>
                  <a:schemeClr val="accent3">
                    <a:lumOff val="44000"/>
                  </a:schemeClr>
                </a:solidFill>
              </a:defRPr>
            </a:pPr>
            <a:endParaRPr/>
          </a:p>
        </p:txBody>
      </p:sp>
      <p:sp>
        <p:nvSpPr>
          <p:cNvPr id="181" name="Text Placeholder 4"/>
          <p:cNvSpPr>
            <a:spLocks noGrp="1"/>
          </p:cNvSpPr>
          <p:nvPr>
            <p:ph type="body" sz="quarter" idx="14"/>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Picture with Caption">
    <p:spTree>
      <p:nvGrpSpPr>
        <p:cNvPr id="1" name=""/>
        <p:cNvGrpSpPr/>
        <p:nvPr/>
      </p:nvGrpSpPr>
      <p:grpSpPr>
        <a:xfrm>
          <a:off x="0" y="0"/>
          <a:ext cx="0" cy="0"/>
          <a:chOff x="0" y="0"/>
          <a:chExt cx="0" cy="0"/>
        </a:xfrm>
      </p:grpSpPr>
      <p:pic>
        <p:nvPicPr>
          <p:cNvPr id="188"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89"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90"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91"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93" name="Body Level One…"/>
          <p:cNvSpPr txBox="1">
            <a:spLocks noGrp="1"/>
          </p:cNvSpPr>
          <p:nvPr>
            <p:ph type="body" sz="half" idx="1"/>
          </p:nvPr>
        </p:nvSpPr>
        <p:spPr>
          <a:xfrm>
            <a:off x="3887391" y="457200"/>
            <a:ext cx="4629151" cy="5403852"/>
          </a:xfrm>
          <a:prstGeom prst="rect">
            <a:avLst/>
          </a:prstGeom>
        </p:spPr>
        <p:txBody>
          <a:bodyPr/>
          <a:lstStyle>
            <a:lvl1pPr marL="0" indent="0">
              <a:buSzTx/>
              <a:buNone/>
              <a:defRPr>
                <a:solidFill>
                  <a:schemeClr val="accent3">
                    <a:lumOff val="44000"/>
                  </a:schemeClr>
                </a:solidFill>
              </a:defRPr>
            </a:lvl1pPr>
            <a:lvl2pPr>
              <a:defRPr>
                <a:solidFill>
                  <a:schemeClr val="accent3">
                    <a:lumOff val="44000"/>
                  </a:schemeClr>
                </a:solidFill>
              </a:defRPr>
            </a:lvl2pPr>
            <a:lvl3pPr>
              <a:defRPr>
                <a:solidFill>
                  <a:schemeClr val="accent3">
                    <a:lumOff val="44000"/>
                  </a:schemeClr>
                </a:solidFill>
              </a:defRPr>
            </a:lvl3pPr>
            <a:lvl4pPr>
              <a:defRPr>
                <a:solidFill>
                  <a:schemeClr val="accent3">
                    <a:lumOff val="44000"/>
                  </a:schemeClr>
                </a:solidFill>
              </a:defRPr>
            </a:lvl4pPr>
            <a:lvl5pPr>
              <a:defRPr>
                <a:solidFill>
                  <a:schemeClr val="accent3">
                    <a:lumOff val="44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194" name="Title Text"/>
          <p:cNvSpPr txBox="1">
            <a:spLocks noGrp="1"/>
          </p:cNvSpPr>
          <p:nvPr>
            <p:ph type="title"/>
          </p:nvPr>
        </p:nvSpPr>
        <p:spPr>
          <a:xfrm>
            <a:off x="629841" y="457200"/>
            <a:ext cx="2949178" cy="1600200"/>
          </a:xfrm>
          <a:prstGeom prst="rect">
            <a:avLst/>
          </a:prstGeom>
          <a:solidFill>
            <a:srgbClr val="232C64"/>
          </a:solidFill>
          <a:ln w="19050">
            <a:solidFill>
              <a:srgbClr val="232C64"/>
            </a:solidFill>
            <a:round/>
          </a:ln>
        </p:spPr>
        <p:txBody>
          <a:bodyPr anchor="b"/>
          <a:lstStyle>
            <a:lvl1pPr>
              <a:defRPr sz="2400" b="1">
                <a:solidFill>
                  <a:schemeClr val="accent3">
                    <a:lumOff val="44000"/>
                  </a:schemeClr>
                </a:solidFill>
                <a:latin typeface="Garamond"/>
                <a:ea typeface="Garamond"/>
                <a:cs typeface="Garamond"/>
                <a:sym typeface="Garamond"/>
              </a:defRPr>
            </a:lvl1pPr>
          </a:lstStyle>
          <a:p>
            <a:r>
              <a:t>Title Text</a:t>
            </a:r>
          </a:p>
        </p:txBody>
      </p:sp>
      <p:sp>
        <p:nvSpPr>
          <p:cNvPr id="195" name="Text Placeholder 3"/>
          <p:cNvSpPr>
            <a:spLocks noGrp="1"/>
          </p:cNvSpPr>
          <p:nvPr>
            <p:ph type="body" sz="quarter" idx="13"/>
          </p:nvPr>
        </p:nvSpPr>
        <p:spPr>
          <a:xfrm>
            <a:off x="629840" y="2057400"/>
            <a:ext cx="2949180" cy="3811588"/>
          </a:xfrm>
          <a:prstGeom prst="rect">
            <a:avLst/>
          </a:prstGeom>
          <a:solidFill>
            <a:schemeClr val="accent3">
              <a:lumOff val="44000"/>
            </a:schemeClr>
          </a:solidFill>
          <a:ln w="19050">
            <a:solidFill>
              <a:srgbClr val="232C64"/>
            </a:solidFill>
            <a:round/>
          </a:ln>
        </p:spPr>
        <p:txBody>
          <a:bodyPr/>
          <a:lstStyle/>
          <a:p>
            <a:pPr marL="0" indent="0">
              <a:spcBef>
                <a:spcPts val="600"/>
              </a:spcBef>
              <a:buSzTx/>
              <a:buNone/>
              <a:defRPr sz="1600"/>
            </a:pPr>
            <a:endParaRPr/>
          </a:p>
        </p:txBody>
      </p:sp>
      <p:sp>
        <p:nvSpPr>
          <p:cNvPr id="196" name="Text Placeholder 4"/>
          <p:cNvSpPr>
            <a:spLocks noGrp="1"/>
          </p:cNvSpPr>
          <p:nvPr>
            <p:ph type="body" sz="quarter" idx="14"/>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1_Key Message">
    <p:spTree>
      <p:nvGrpSpPr>
        <p:cNvPr id="1" name=""/>
        <p:cNvGrpSpPr/>
        <p:nvPr/>
      </p:nvGrpSpPr>
      <p:grpSpPr>
        <a:xfrm>
          <a:off x="0" y="0"/>
          <a:ext cx="0" cy="0"/>
          <a:chOff x="0" y="0"/>
          <a:chExt cx="0" cy="0"/>
        </a:xfrm>
      </p:grpSpPr>
      <p:pic>
        <p:nvPicPr>
          <p:cNvPr id="203"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04"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05"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06"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08" name="Body Level One…"/>
          <p:cNvSpPr txBox="1">
            <a:spLocks noGrp="1"/>
          </p:cNvSpPr>
          <p:nvPr>
            <p:ph type="body" idx="1"/>
          </p:nvPr>
        </p:nvSpPr>
        <p:spPr>
          <a:xfrm>
            <a:off x="628650" y="2441358"/>
            <a:ext cx="7886700" cy="3735604"/>
          </a:xfrm>
          <a:prstGeom prst="rect">
            <a:avLst/>
          </a:prstGeom>
        </p:spPr>
        <p:txBody>
          <a:bodyPr/>
          <a:lstStyle>
            <a:lvl1pPr marL="0" indent="0">
              <a:spcBef>
                <a:spcPts val="1200"/>
              </a:spcBef>
              <a:buSzTx/>
              <a:buNone/>
              <a:defRPr sz="2000"/>
            </a:lvl1pPr>
            <a:lvl2pPr marL="0" indent="457200">
              <a:spcBef>
                <a:spcPts val="1200"/>
              </a:spcBef>
              <a:buSzTx/>
              <a:buNone/>
              <a:defRPr sz="2000"/>
            </a:lvl2pPr>
            <a:lvl3pPr marL="1167084" indent="-252986">
              <a:spcBef>
                <a:spcPts val="1200"/>
              </a:spcBef>
              <a:defRPr sz="2000"/>
            </a:lvl3pPr>
            <a:lvl4pPr marL="1656314" indent="-284609">
              <a:spcBef>
                <a:spcPts val="1200"/>
              </a:spcBef>
              <a:defRPr sz="2000"/>
            </a:lvl4pPr>
            <a:lvl5pPr marL="2113920" indent="-284609">
              <a:spcBef>
                <a:spcPts val="1200"/>
              </a:spcBef>
              <a:defRPr sz="2000"/>
            </a:lvl5pPr>
          </a:lstStyle>
          <a:p>
            <a:r>
              <a:t>Body Level One</a:t>
            </a:r>
          </a:p>
          <a:p>
            <a:pPr lvl="1"/>
            <a:r>
              <a:t>Body Level Two</a:t>
            </a:r>
          </a:p>
          <a:p>
            <a:pPr lvl="2"/>
            <a:r>
              <a:t>Body Level Three</a:t>
            </a:r>
          </a:p>
          <a:p>
            <a:pPr lvl="3"/>
            <a:r>
              <a:t>Body Level Four</a:t>
            </a:r>
          </a:p>
          <a:p>
            <a:pPr lvl="4"/>
            <a:r>
              <a:t>Body Level Five</a:t>
            </a:r>
          </a:p>
        </p:txBody>
      </p:sp>
      <p:sp>
        <p:nvSpPr>
          <p:cNvPr id="209" name="Text Placeholder 9"/>
          <p:cNvSpPr>
            <a:spLocks noGrp="1"/>
          </p:cNvSpPr>
          <p:nvPr>
            <p:ph type="body" sz="quarter" idx="13"/>
          </p:nvPr>
        </p:nvSpPr>
        <p:spPr>
          <a:xfrm>
            <a:off x="1074197" y="612043"/>
            <a:ext cx="7441153" cy="804936"/>
          </a:xfrm>
          <a:prstGeom prst="rect">
            <a:avLst/>
          </a:prstGeom>
        </p:spPr>
        <p:txBody>
          <a:bodyPr anchor="ctr"/>
          <a:lstStyle/>
          <a:p>
            <a:pPr marL="0" indent="0">
              <a:spcBef>
                <a:spcPts val="1000"/>
              </a:spcBef>
              <a:buSzTx/>
              <a:buNone/>
              <a:defRPr sz="4400">
                <a:solidFill>
                  <a:srgbClr val="385623"/>
                </a:solidFill>
                <a:latin typeface="Garamond"/>
                <a:ea typeface="Garamond"/>
                <a:cs typeface="Garamond"/>
                <a:sym typeface="Garamond"/>
              </a:defRPr>
            </a:pPr>
            <a:endParaRPr/>
          </a:p>
        </p:txBody>
      </p:sp>
      <p:pic>
        <p:nvPicPr>
          <p:cNvPr id="210" name="Picture 1" descr="Picture 1"/>
          <p:cNvPicPr>
            <a:picLocks noChangeAspect="1"/>
          </p:cNvPicPr>
          <p:nvPr/>
        </p:nvPicPr>
        <p:blipFill>
          <a:blip r:embed="rId4">
            <a:extLst/>
          </a:blip>
          <a:stretch>
            <a:fillRect/>
          </a:stretch>
        </p:blipFill>
        <p:spPr>
          <a:xfrm>
            <a:off x="207880" y="612043"/>
            <a:ext cx="784387" cy="804672"/>
          </a:xfrm>
          <a:prstGeom prst="rect">
            <a:avLst/>
          </a:prstGeom>
          <a:ln w="12700">
            <a:miter lim="400000"/>
          </a:ln>
        </p:spPr>
      </p:pic>
      <p:sp>
        <p:nvSpPr>
          <p:cNvPr id="211" name="Text Placeholder 7"/>
          <p:cNvSpPr>
            <a:spLocks noGrp="1"/>
          </p:cNvSpPr>
          <p:nvPr>
            <p:ph type="body" sz="quarter" idx="14"/>
          </p:nvPr>
        </p:nvSpPr>
        <p:spPr>
          <a:xfrm>
            <a:off x="207963" y="612115"/>
            <a:ext cx="784226" cy="804863"/>
          </a:xfrm>
          <a:prstGeom prst="rect">
            <a:avLst/>
          </a:prstGeom>
        </p:spPr>
        <p:txBody>
          <a:bodyPr anchor="ctr"/>
          <a:lstStyle/>
          <a:p>
            <a:pPr marL="0" indent="0" algn="ctr">
              <a:spcBef>
                <a:spcPts val="900"/>
              </a:spcBef>
              <a:buSzTx/>
              <a:buNone/>
              <a:defRPr sz="4000">
                <a:solidFill>
                  <a:schemeClr val="accent3">
                    <a:lumOff val="44000"/>
                  </a:schemeClr>
                </a:solidFill>
              </a:defRPr>
            </a:pPr>
            <a:endParaRPr/>
          </a:p>
        </p:txBody>
      </p:sp>
      <p:sp>
        <p:nvSpPr>
          <p:cNvPr id="212" name="Text Placeholder 4"/>
          <p:cNvSpPr>
            <a:spLocks noGrp="1"/>
          </p:cNvSpPr>
          <p:nvPr>
            <p:ph type="body" sz="quarter" idx="15"/>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
        <p:nvSpPr>
          <p:cNvPr id="213" name="Text Placeholder 8"/>
          <p:cNvSpPr>
            <a:spLocks noGrp="1"/>
          </p:cNvSpPr>
          <p:nvPr>
            <p:ph type="body" sz="quarter" idx="16"/>
          </p:nvPr>
        </p:nvSpPr>
        <p:spPr>
          <a:xfrm>
            <a:off x="628650" y="1825624"/>
            <a:ext cx="7886700" cy="447059"/>
          </a:xfrm>
          <a:prstGeom prst="rect">
            <a:avLst/>
          </a:prstGeom>
        </p:spPr>
        <p:txBody>
          <a:bodyPr/>
          <a:lstStyle/>
          <a:p>
            <a:pPr marL="0" indent="0">
              <a:spcBef>
                <a:spcPts val="500"/>
              </a:spcBef>
              <a:buSzTx/>
              <a:buNone/>
              <a:defRPr sz="2400" b="1">
                <a:solidFill>
                  <a:srgbClr val="385623"/>
                </a:solidFill>
              </a:defRPr>
            </a:pPr>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Key Message">
    <p:spTree>
      <p:nvGrpSpPr>
        <p:cNvPr id="1" name=""/>
        <p:cNvGrpSpPr/>
        <p:nvPr/>
      </p:nvGrpSpPr>
      <p:grpSpPr>
        <a:xfrm>
          <a:off x="0" y="0"/>
          <a:ext cx="0" cy="0"/>
          <a:chOff x="0" y="0"/>
          <a:chExt cx="0" cy="0"/>
        </a:xfrm>
      </p:grpSpPr>
      <p:pic>
        <p:nvPicPr>
          <p:cNvPr id="220"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21"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22"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23"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5" name="Body Level One…"/>
          <p:cNvSpPr txBox="1">
            <a:spLocks noGrp="1"/>
          </p:cNvSpPr>
          <p:nvPr>
            <p:ph type="body" sz="quarter" idx="1"/>
          </p:nvPr>
        </p:nvSpPr>
        <p:spPr>
          <a:xfrm>
            <a:off x="1074197" y="612043"/>
            <a:ext cx="7441153" cy="804935"/>
          </a:xfrm>
          <a:prstGeom prst="rect">
            <a:avLst/>
          </a:prstGeom>
        </p:spPr>
        <p:txBody>
          <a:bodyPr anchor="ctr"/>
          <a:lstStyle>
            <a:lvl1pPr marL="0" indent="0">
              <a:spcBef>
                <a:spcPts val="800"/>
              </a:spcBef>
              <a:buSzTx/>
              <a:buNone/>
              <a:defRPr sz="3600">
                <a:solidFill>
                  <a:srgbClr val="232C64"/>
                </a:solidFill>
                <a:latin typeface="Garamond"/>
                <a:ea typeface="Garamond"/>
                <a:cs typeface="Garamond"/>
                <a:sym typeface="Garamond"/>
              </a:defRPr>
            </a:lvl1pPr>
            <a:lvl2pPr marL="823532" indent="-365925">
              <a:spcBef>
                <a:spcPts val="800"/>
              </a:spcBef>
              <a:defRPr sz="3600">
                <a:solidFill>
                  <a:srgbClr val="232C64"/>
                </a:solidFill>
                <a:latin typeface="Garamond"/>
                <a:ea typeface="Garamond"/>
                <a:cs typeface="Garamond"/>
                <a:sym typeface="Garamond"/>
              </a:defRPr>
            </a:lvl2pPr>
            <a:lvl3pPr marL="1270479" indent="-356381">
              <a:spcBef>
                <a:spcPts val="800"/>
              </a:spcBef>
              <a:defRPr sz="3600">
                <a:solidFill>
                  <a:srgbClr val="232C64"/>
                </a:solidFill>
                <a:latin typeface="Garamond"/>
                <a:ea typeface="Garamond"/>
                <a:cs typeface="Garamond"/>
                <a:sym typeface="Garamond"/>
              </a:defRPr>
            </a:lvl3pPr>
            <a:lvl4pPr marL="1803112" indent="-431408">
              <a:spcBef>
                <a:spcPts val="800"/>
              </a:spcBef>
              <a:defRPr sz="3600">
                <a:solidFill>
                  <a:srgbClr val="232C64"/>
                </a:solidFill>
                <a:latin typeface="Garamond"/>
                <a:ea typeface="Garamond"/>
                <a:cs typeface="Garamond"/>
                <a:sym typeface="Garamond"/>
              </a:defRPr>
            </a:lvl4pPr>
            <a:lvl5pPr marL="2260719" indent="-431408">
              <a:spcBef>
                <a:spcPts val="800"/>
              </a:spcBef>
              <a:defRPr sz="3600">
                <a:solidFill>
                  <a:srgbClr val="232C64"/>
                </a:solidFill>
                <a:latin typeface="Garamond"/>
                <a:ea typeface="Garamond"/>
                <a:cs typeface="Garamond"/>
                <a:sym typeface="Garamond"/>
              </a:defRPr>
            </a:lvl5pPr>
          </a:lstStyle>
          <a:p>
            <a:r>
              <a:t>Body Level One</a:t>
            </a:r>
          </a:p>
          <a:p>
            <a:pPr lvl="1"/>
            <a:r>
              <a:t>Body Level Two</a:t>
            </a:r>
          </a:p>
          <a:p>
            <a:pPr lvl="2"/>
            <a:r>
              <a:t>Body Level Three</a:t>
            </a:r>
          </a:p>
          <a:p>
            <a:pPr lvl="3"/>
            <a:r>
              <a:t>Body Level Four</a:t>
            </a:r>
          </a:p>
          <a:p>
            <a:pPr lvl="4"/>
            <a:r>
              <a:t>Body Level Five</a:t>
            </a:r>
          </a:p>
        </p:txBody>
      </p:sp>
      <p:pic>
        <p:nvPicPr>
          <p:cNvPr id="226" name="Picture 1" descr="Picture 1"/>
          <p:cNvPicPr>
            <a:picLocks noChangeAspect="1"/>
          </p:cNvPicPr>
          <p:nvPr/>
        </p:nvPicPr>
        <p:blipFill>
          <a:blip r:embed="rId4">
            <a:extLst/>
          </a:blip>
          <a:stretch>
            <a:fillRect/>
          </a:stretch>
        </p:blipFill>
        <p:spPr>
          <a:xfrm>
            <a:off x="207880" y="612043"/>
            <a:ext cx="784387" cy="804672"/>
          </a:xfrm>
          <a:prstGeom prst="rect">
            <a:avLst/>
          </a:prstGeom>
          <a:ln w="12700">
            <a:miter lim="400000"/>
          </a:ln>
        </p:spPr>
      </p:pic>
      <p:sp>
        <p:nvSpPr>
          <p:cNvPr id="227" name="Text Placeholder 7"/>
          <p:cNvSpPr>
            <a:spLocks noGrp="1"/>
          </p:cNvSpPr>
          <p:nvPr>
            <p:ph type="body" sz="quarter" idx="13"/>
          </p:nvPr>
        </p:nvSpPr>
        <p:spPr>
          <a:xfrm>
            <a:off x="207963" y="612115"/>
            <a:ext cx="784226" cy="804863"/>
          </a:xfrm>
          <a:prstGeom prst="rect">
            <a:avLst/>
          </a:prstGeom>
        </p:spPr>
        <p:txBody>
          <a:bodyPr anchor="ctr"/>
          <a:lstStyle/>
          <a:p>
            <a:pPr marL="0" indent="0" algn="ctr">
              <a:spcBef>
                <a:spcPts val="900"/>
              </a:spcBef>
              <a:buSzTx/>
              <a:buNone/>
              <a:defRPr sz="4000">
                <a:solidFill>
                  <a:schemeClr val="accent3">
                    <a:lumOff val="44000"/>
                  </a:schemeClr>
                </a:solidFill>
              </a:defRPr>
            </a:pPr>
            <a:endParaRPr/>
          </a:p>
        </p:txBody>
      </p:sp>
      <p:sp>
        <p:nvSpPr>
          <p:cNvPr id="228" name="Text Placeholder 4"/>
          <p:cNvSpPr>
            <a:spLocks noGrp="1"/>
          </p:cNvSpPr>
          <p:nvPr>
            <p:ph type="body" sz="quarter" idx="14"/>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
        <p:nvSpPr>
          <p:cNvPr id="229" name="Text Placeholder 8"/>
          <p:cNvSpPr>
            <a:spLocks noGrp="1"/>
          </p:cNvSpPr>
          <p:nvPr>
            <p:ph type="body" sz="quarter" idx="15"/>
          </p:nvPr>
        </p:nvSpPr>
        <p:spPr>
          <a:xfrm>
            <a:off x="628650" y="1825624"/>
            <a:ext cx="7886700" cy="447059"/>
          </a:xfrm>
          <a:prstGeom prst="rect">
            <a:avLst/>
          </a:prstGeom>
        </p:spPr>
        <p:txBody>
          <a:bodyPr/>
          <a:lstStyle/>
          <a:p>
            <a:pPr marL="0" indent="0">
              <a:spcBef>
                <a:spcPts val="500"/>
              </a:spcBef>
              <a:buSzTx/>
              <a:buNone/>
              <a:defRPr sz="2400" b="1">
                <a:solidFill>
                  <a:srgbClr val="232C64"/>
                </a:solidFill>
              </a:defRPr>
            </a:pPr>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Horizontal Picture with Caption">
    <p:spTree>
      <p:nvGrpSpPr>
        <p:cNvPr id="1" name=""/>
        <p:cNvGrpSpPr/>
        <p:nvPr/>
      </p:nvGrpSpPr>
      <p:grpSpPr>
        <a:xfrm>
          <a:off x="0" y="0"/>
          <a:ext cx="0" cy="0"/>
          <a:chOff x="0" y="0"/>
          <a:chExt cx="0" cy="0"/>
        </a:xfrm>
      </p:grpSpPr>
      <p:pic>
        <p:nvPicPr>
          <p:cNvPr id="236"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37"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38"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39"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1" name="Body Level One…"/>
          <p:cNvSpPr txBox="1">
            <a:spLocks noGrp="1"/>
          </p:cNvSpPr>
          <p:nvPr>
            <p:ph type="body" sz="half" idx="1"/>
          </p:nvPr>
        </p:nvSpPr>
        <p:spPr>
          <a:xfrm>
            <a:off x="629841" y="457201"/>
            <a:ext cx="7886701" cy="3013968"/>
          </a:xfrm>
          <a:prstGeom prst="rect">
            <a:avLst/>
          </a:prstGeom>
        </p:spPr>
        <p:txBody>
          <a:bodyPr/>
          <a:lstStyle>
            <a:lvl1pPr marL="0" indent="0">
              <a:buSzTx/>
              <a:buNone/>
              <a:defRPr>
                <a:solidFill>
                  <a:schemeClr val="accent3">
                    <a:lumOff val="44000"/>
                  </a:schemeClr>
                </a:solidFill>
              </a:defRPr>
            </a:lvl1pPr>
            <a:lvl2pPr>
              <a:defRPr>
                <a:solidFill>
                  <a:schemeClr val="accent3">
                    <a:lumOff val="44000"/>
                  </a:schemeClr>
                </a:solidFill>
              </a:defRPr>
            </a:lvl2pPr>
            <a:lvl3pPr>
              <a:defRPr>
                <a:solidFill>
                  <a:schemeClr val="accent3">
                    <a:lumOff val="44000"/>
                  </a:schemeClr>
                </a:solidFill>
              </a:defRPr>
            </a:lvl3pPr>
            <a:lvl4pPr>
              <a:defRPr>
                <a:solidFill>
                  <a:schemeClr val="accent3">
                    <a:lumOff val="44000"/>
                  </a:schemeClr>
                </a:solidFill>
              </a:defRPr>
            </a:lvl4pPr>
            <a:lvl5pPr>
              <a:defRPr>
                <a:solidFill>
                  <a:schemeClr val="accent3">
                    <a:lumOff val="44000"/>
                  </a:schemeClr>
                </a:solidFill>
              </a:defRPr>
            </a:lvl5pPr>
          </a:lstStyle>
          <a:p>
            <a:r>
              <a:t>Body Level One</a:t>
            </a:r>
          </a:p>
          <a:p>
            <a:pPr lvl="1"/>
            <a:r>
              <a:t>Body Level Two</a:t>
            </a:r>
          </a:p>
          <a:p>
            <a:pPr lvl="2"/>
            <a:r>
              <a:t>Body Level Three</a:t>
            </a:r>
          </a:p>
          <a:p>
            <a:pPr lvl="3"/>
            <a:r>
              <a:t>Body Level Four</a:t>
            </a:r>
          </a:p>
          <a:p>
            <a:pPr lvl="4"/>
            <a:r>
              <a:t>Body Level Five</a:t>
            </a:r>
          </a:p>
        </p:txBody>
      </p:sp>
      <p:sp>
        <p:nvSpPr>
          <p:cNvPr id="242" name="Title Text"/>
          <p:cNvSpPr txBox="1">
            <a:spLocks noGrp="1"/>
          </p:cNvSpPr>
          <p:nvPr>
            <p:ph type="title"/>
          </p:nvPr>
        </p:nvSpPr>
        <p:spPr>
          <a:xfrm>
            <a:off x="629841" y="3586577"/>
            <a:ext cx="7886701" cy="772359"/>
          </a:xfrm>
          <a:prstGeom prst="rect">
            <a:avLst/>
          </a:prstGeom>
          <a:solidFill>
            <a:srgbClr val="232C64"/>
          </a:solidFill>
          <a:ln w="19050">
            <a:solidFill>
              <a:srgbClr val="232C64"/>
            </a:solidFill>
            <a:round/>
          </a:ln>
        </p:spPr>
        <p:txBody>
          <a:bodyPr anchor="b"/>
          <a:lstStyle>
            <a:lvl1pPr>
              <a:defRPr sz="2400" b="1">
                <a:solidFill>
                  <a:schemeClr val="accent3">
                    <a:lumOff val="44000"/>
                  </a:schemeClr>
                </a:solidFill>
                <a:latin typeface="Garamond"/>
                <a:ea typeface="Garamond"/>
                <a:cs typeface="Garamond"/>
                <a:sym typeface="Garamond"/>
              </a:defRPr>
            </a:lvl1pPr>
          </a:lstStyle>
          <a:p>
            <a:r>
              <a:t>Title Text</a:t>
            </a:r>
          </a:p>
        </p:txBody>
      </p:sp>
      <p:sp>
        <p:nvSpPr>
          <p:cNvPr id="243" name="Text Placeholder 3"/>
          <p:cNvSpPr>
            <a:spLocks noGrp="1"/>
          </p:cNvSpPr>
          <p:nvPr>
            <p:ph type="body" sz="quarter" idx="13"/>
          </p:nvPr>
        </p:nvSpPr>
        <p:spPr>
          <a:xfrm>
            <a:off x="629841" y="4358935"/>
            <a:ext cx="7886701" cy="1510053"/>
          </a:xfrm>
          <a:prstGeom prst="rect">
            <a:avLst/>
          </a:prstGeom>
          <a:ln w="19050">
            <a:solidFill>
              <a:srgbClr val="232C64"/>
            </a:solidFill>
            <a:round/>
          </a:ln>
        </p:spPr>
        <p:txBody>
          <a:bodyPr/>
          <a:lstStyle/>
          <a:p>
            <a:pPr marL="0" indent="0">
              <a:spcBef>
                <a:spcPts val="600"/>
              </a:spcBef>
              <a:buSzTx/>
              <a:buNone/>
              <a:defRPr sz="1600"/>
            </a:pPr>
            <a:endParaRPr/>
          </a:p>
        </p:txBody>
      </p:sp>
      <p:sp>
        <p:nvSpPr>
          <p:cNvPr id="244" name="Text Placeholder 4"/>
          <p:cNvSpPr>
            <a:spLocks noGrp="1"/>
          </p:cNvSpPr>
          <p:nvPr>
            <p:ph type="body" sz="quarter" idx="14"/>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Acknowledgments">
    <p:bg>
      <p:bgPr>
        <a:solidFill>
          <a:srgbClr val="A9A092">
            <a:alpha val="37000"/>
          </a:srgbClr>
        </a:solidFill>
        <a:effectLst/>
      </p:bgPr>
    </p:bg>
    <p:spTree>
      <p:nvGrpSpPr>
        <p:cNvPr id="1" name=""/>
        <p:cNvGrpSpPr/>
        <p:nvPr/>
      </p:nvGrpSpPr>
      <p:grpSpPr>
        <a:xfrm>
          <a:off x="0" y="0"/>
          <a:ext cx="0" cy="0"/>
          <a:chOff x="0" y="0"/>
          <a:chExt cx="0" cy="0"/>
        </a:xfrm>
      </p:grpSpPr>
      <p:pic>
        <p:nvPicPr>
          <p:cNvPr id="251"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52"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53"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54"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55"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256"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2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58" name="Body Level One…"/>
          <p:cNvSpPr txBox="1">
            <a:spLocks noGrp="1"/>
          </p:cNvSpPr>
          <p:nvPr>
            <p:ph type="body" sz="quarter" idx="1"/>
          </p:nvPr>
        </p:nvSpPr>
        <p:spPr>
          <a:xfrm>
            <a:off x="1074197" y="612043"/>
            <a:ext cx="7441153" cy="804935"/>
          </a:xfrm>
          <a:prstGeom prst="rect">
            <a:avLst/>
          </a:prstGeom>
        </p:spPr>
        <p:txBody>
          <a:bodyPr anchor="ctr"/>
          <a:lstStyle>
            <a:lvl1pPr marL="0" indent="0">
              <a:spcBef>
                <a:spcPts val="800"/>
              </a:spcBef>
              <a:buSzTx/>
              <a:buNone/>
              <a:defRPr sz="3600">
                <a:solidFill>
                  <a:srgbClr val="232C64"/>
                </a:solidFill>
                <a:latin typeface="Garamond"/>
                <a:ea typeface="Garamond"/>
                <a:cs typeface="Garamond"/>
                <a:sym typeface="Garamond"/>
              </a:defRPr>
            </a:lvl1pPr>
            <a:lvl2pPr marL="823532" indent="-365925">
              <a:spcBef>
                <a:spcPts val="800"/>
              </a:spcBef>
              <a:defRPr sz="3600">
                <a:solidFill>
                  <a:srgbClr val="232C64"/>
                </a:solidFill>
                <a:latin typeface="Garamond"/>
                <a:ea typeface="Garamond"/>
                <a:cs typeface="Garamond"/>
                <a:sym typeface="Garamond"/>
              </a:defRPr>
            </a:lvl2pPr>
            <a:lvl3pPr marL="1270479" indent="-356381">
              <a:spcBef>
                <a:spcPts val="800"/>
              </a:spcBef>
              <a:defRPr sz="3600">
                <a:solidFill>
                  <a:srgbClr val="232C64"/>
                </a:solidFill>
                <a:latin typeface="Garamond"/>
                <a:ea typeface="Garamond"/>
                <a:cs typeface="Garamond"/>
                <a:sym typeface="Garamond"/>
              </a:defRPr>
            </a:lvl3pPr>
            <a:lvl4pPr marL="1803112" indent="-431408">
              <a:spcBef>
                <a:spcPts val="800"/>
              </a:spcBef>
              <a:defRPr sz="3600">
                <a:solidFill>
                  <a:srgbClr val="232C64"/>
                </a:solidFill>
                <a:latin typeface="Garamond"/>
                <a:ea typeface="Garamond"/>
                <a:cs typeface="Garamond"/>
                <a:sym typeface="Garamond"/>
              </a:defRPr>
            </a:lvl4pPr>
            <a:lvl5pPr marL="2260719" indent="-431408">
              <a:spcBef>
                <a:spcPts val="800"/>
              </a:spcBef>
              <a:defRPr sz="3600">
                <a:solidFill>
                  <a:srgbClr val="232C64"/>
                </a:solidFill>
                <a:latin typeface="Garamond"/>
                <a:ea typeface="Garamond"/>
                <a:cs typeface="Garamond"/>
                <a:sym typeface="Garamond"/>
              </a:defRPr>
            </a:lvl5pPr>
          </a:lstStyle>
          <a:p>
            <a:r>
              <a:t>Body Level One</a:t>
            </a:r>
          </a:p>
          <a:p>
            <a:pPr lvl="1"/>
            <a:r>
              <a:t>Body Level Two</a:t>
            </a:r>
          </a:p>
          <a:p>
            <a:pPr lvl="2"/>
            <a:r>
              <a:t>Body Level Three</a:t>
            </a:r>
          </a:p>
          <a:p>
            <a:pPr lvl="3"/>
            <a:r>
              <a:t>Body Level Four</a:t>
            </a:r>
          </a:p>
          <a:p>
            <a:pPr lvl="4"/>
            <a:r>
              <a:t>Body Level Five</a:t>
            </a:r>
          </a:p>
        </p:txBody>
      </p:sp>
      <p:pic>
        <p:nvPicPr>
          <p:cNvPr id="259" name="Picture 1" descr="Picture 1"/>
          <p:cNvPicPr>
            <a:picLocks noChangeAspect="1"/>
          </p:cNvPicPr>
          <p:nvPr/>
        </p:nvPicPr>
        <p:blipFill>
          <a:blip r:embed="rId5">
            <a:extLst/>
          </a:blip>
          <a:stretch>
            <a:fillRect/>
          </a:stretch>
        </p:blipFill>
        <p:spPr>
          <a:xfrm>
            <a:off x="207880" y="612043"/>
            <a:ext cx="784387" cy="804672"/>
          </a:xfrm>
          <a:prstGeom prst="rect">
            <a:avLst/>
          </a:prstGeom>
          <a:ln w="12700">
            <a:miter lim="400000"/>
          </a:ln>
        </p:spPr>
      </p:pic>
      <p:sp>
        <p:nvSpPr>
          <p:cNvPr id="260" name="Text Placeholder 7"/>
          <p:cNvSpPr>
            <a:spLocks noGrp="1"/>
          </p:cNvSpPr>
          <p:nvPr>
            <p:ph type="body" sz="quarter" idx="13"/>
          </p:nvPr>
        </p:nvSpPr>
        <p:spPr>
          <a:xfrm>
            <a:off x="207963" y="612115"/>
            <a:ext cx="784226" cy="804863"/>
          </a:xfrm>
          <a:prstGeom prst="rect">
            <a:avLst/>
          </a:prstGeom>
        </p:spPr>
        <p:txBody>
          <a:bodyPr anchor="ctr"/>
          <a:lstStyle/>
          <a:p>
            <a:pPr marL="0" indent="0" algn="ctr">
              <a:spcBef>
                <a:spcPts val="900"/>
              </a:spcBef>
              <a:buSzTx/>
              <a:buNone/>
              <a:defRPr sz="4000">
                <a:solidFill>
                  <a:schemeClr val="accent3">
                    <a:lumOff val="44000"/>
                  </a:schemeClr>
                </a:solidFill>
              </a:defRPr>
            </a:pPr>
            <a:endParaRPr/>
          </a:p>
        </p:txBody>
      </p:sp>
      <p:sp>
        <p:nvSpPr>
          <p:cNvPr id="261" name="Text Placeholder 4"/>
          <p:cNvSpPr>
            <a:spLocks noGrp="1"/>
          </p:cNvSpPr>
          <p:nvPr>
            <p:ph type="body" sz="quarter" idx="14"/>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1_Two Content">
    <p:bg>
      <p:bgPr>
        <a:solidFill>
          <a:srgbClr val="A9A092">
            <a:alpha val="37000"/>
          </a:srgbClr>
        </a:solidFill>
        <a:effectLst/>
      </p:bgPr>
    </p:bg>
    <p:spTree>
      <p:nvGrpSpPr>
        <p:cNvPr id="1" name=""/>
        <p:cNvGrpSpPr/>
        <p:nvPr/>
      </p:nvGrpSpPr>
      <p:grpSpPr>
        <a:xfrm>
          <a:off x="0" y="0"/>
          <a:ext cx="0" cy="0"/>
          <a:chOff x="0" y="0"/>
          <a:chExt cx="0" cy="0"/>
        </a:xfrm>
      </p:grpSpPr>
      <p:pic>
        <p:nvPicPr>
          <p:cNvPr id="268"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69"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70"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71"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72"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273"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2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75" name="Body Level One…"/>
          <p:cNvSpPr txBox="1">
            <a:spLocks noGrp="1"/>
          </p:cNvSpPr>
          <p:nvPr>
            <p:ph type="body" sz="half" idx="1"/>
          </p:nvPr>
        </p:nvSpPr>
        <p:spPr>
          <a:xfrm>
            <a:off x="628650" y="1825625"/>
            <a:ext cx="3886200" cy="4351338"/>
          </a:xfrm>
          <a:prstGeom prst="rect">
            <a:avLst/>
          </a:prstGeom>
        </p:spPr>
        <p:txBody>
          <a:bodyPr/>
          <a:lstStyle>
            <a:lvl1pPr>
              <a:spcBef>
                <a:spcPts val="400"/>
              </a:spcBef>
              <a:defRPr sz="2000"/>
            </a:lvl1pPr>
            <a:lvl2pPr marL="773839" indent="-316232">
              <a:spcBef>
                <a:spcPts val="400"/>
              </a:spcBef>
              <a:defRPr sz="2000"/>
            </a:lvl2pPr>
            <a:lvl3pPr marL="1198708" indent="-284609">
              <a:spcBef>
                <a:spcPts val="400"/>
              </a:spcBef>
              <a:defRPr sz="2000"/>
            </a:lvl3pPr>
            <a:lvl4pPr marL="1696972" indent="-325268">
              <a:spcBef>
                <a:spcPts val="400"/>
              </a:spcBef>
              <a:defRPr sz="2000"/>
            </a:lvl4pPr>
            <a:lvl5pPr marL="2154579" indent="-325268">
              <a:spcBef>
                <a:spcPts val="400"/>
              </a:spcBef>
              <a:defRPr sz="2000"/>
            </a:lvl5pPr>
          </a:lstStyle>
          <a:p>
            <a:r>
              <a:t>Body Level One</a:t>
            </a:r>
          </a:p>
          <a:p>
            <a:pPr lvl="1"/>
            <a:r>
              <a:t>Body Level Two</a:t>
            </a:r>
          </a:p>
          <a:p>
            <a:pPr lvl="2"/>
            <a:r>
              <a:t>Body Level Three</a:t>
            </a:r>
          </a:p>
          <a:p>
            <a:pPr lvl="3"/>
            <a:r>
              <a:t>Body Level Four</a:t>
            </a:r>
          </a:p>
          <a:p>
            <a:pPr lvl="4"/>
            <a:r>
              <a:t>Body Level Five</a:t>
            </a:r>
          </a:p>
        </p:txBody>
      </p:sp>
      <p:sp>
        <p:nvSpPr>
          <p:cNvPr id="276" name="Text Placeholder 9"/>
          <p:cNvSpPr>
            <a:spLocks noGrp="1"/>
          </p:cNvSpPr>
          <p:nvPr>
            <p:ph type="body" sz="quarter" idx="13"/>
          </p:nvPr>
        </p:nvSpPr>
        <p:spPr>
          <a:xfrm>
            <a:off x="1074197" y="612648"/>
            <a:ext cx="7441153" cy="804936"/>
          </a:xfrm>
          <a:prstGeom prst="rect">
            <a:avLst/>
          </a:prstGeom>
        </p:spPr>
        <p:txBody>
          <a:bodyPr anchor="ctr"/>
          <a:lstStyle/>
          <a:p>
            <a:pPr marL="0" indent="0">
              <a:spcBef>
                <a:spcPts val="800"/>
              </a:spcBef>
              <a:buSzTx/>
              <a:buNone/>
              <a:defRPr sz="3600">
                <a:solidFill>
                  <a:srgbClr val="372655"/>
                </a:solidFill>
                <a:latin typeface="Garamond"/>
                <a:ea typeface="Garamond"/>
                <a:cs typeface="Garamond"/>
                <a:sym typeface="Garamond"/>
              </a:defRPr>
            </a:pPr>
            <a:endParaRPr/>
          </a:p>
        </p:txBody>
      </p:sp>
      <p:pic>
        <p:nvPicPr>
          <p:cNvPr id="277" name="Picture 7" descr="Picture 7"/>
          <p:cNvPicPr>
            <a:picLocks noChangeAspect="1"/>
          </p:cNvPicPr>
          <p:nvPr/>
        </p:nvPicPr>
        <p:blipFill>
          <a:blip r:embed="rId5">
            <a:extLst/>
          </a:blip>
          <a:stretch>
            <a:fillRect/>
          </a:stretch>
        </p:blipFill>
        <p:spPr>
          <a:xfrm>
            <a:off x="207880" y="612648"/>
            <a:ext cx="784387" cy="804672"/>
          </a:xfrm>
          <a:prstGeom prst="rect">
            <a:avLst/>
          </a:prstGeom>
          <a:ln w="12700">
            <a:miter lim="400000"/>
          </a:ln>
        </p:spPr>
      </p:pic>
      <p:sp>
        <p:nvSpPr>
          <p:cNvPr id="278" name="Text Placeholder 7"/>
          <p:cNvSpPr>
            <a:spLocks noGrp="1"/>
          </p:cNvSpPr>
          <p:nvPr>
            <p:ph type="body" sz="quarter" idx="14"/>
          </p:nvPr>
        </p:nvSpPr>
        <p:spPr>
          <a:xfrm>
            <a:off x="207963" y="612648"/>
            <a:ext cx="784226" cy="804863"/>
          </a:xfrm>
          <a:prstGeom prst="rect">
            <a:avLst/>
          </a:prstGeom>
        </p:spPr>
        <p:txBody>
          <a:bodyPr anchor="ctr"/>
          <a:lstStyle/>
          <a:p>
            <a:pPr marL="0" indent="0" algn="ctr">
              <a:spcBef>
                <a:spcPts val="900"/>
              </a:spcBef>
              <a:buSzTx/>
              <a:buNone/>
              <a:defRPr sz="4000">
                <a:solidFill>
                  <a:schemeClr val="accent3">
                    <a:lumOff val="44000"/>
                  </a:schemeClr>
                </a:solidFill>
              </a:defRPr>
            </a:pPr>
            <a:endParaRPr/>
          </a:p>
        </p:txBody>
      </p:sp>
      <p:sp>
        <p:nvSpPr>
          <p:cNvPr id="279" name="Text Placeholder 4"/>
          <p:cNvSpPr>
            <a:spLocks noGrp="1"/>
          </p:cNvSpPr>
          <p:nvPr>
            <p:ph type="body" sz="quarter" idx="15"/>
          </p:nvPr>
        </p:nvSpPr>
        <p:spPr>
          <a:xfrm>
            <a:off x="207962" y="61912"/>
            <a:ext cx="8714097" cy="284164"/>
          </a:xfrm>
          <a:prstGeom prst="rect">
            <a:avLst/>
          </a:prstGeom>
        </p:spPr>
        <p:txBody>
          <a:bodyPr anchor="ctr"/>
          <a:lstStyle/>
          <a:p>
            <a:pPr marL="0" indent="0" algn="r">
              <a:spcBef>
                <a:spcPts val="300"/>
              </a:spcBef>
              <a:buSzTx/>
              <a:buNone/>
              <a:defRPr sz="1400" b="1">
                <a:solidFill>
                  <a:srgbClr val="808080"/>
                </a:solidFill>
              </a:defRPr>
            </a:pPr>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Closing Slide">
    <p:bg>
      <p:bgPr>
        <a:solidFill>
          <a:srgbClr val="A9A092">
            <a:alpha val="37000"/>
          </a:srgbClr>
        </a:solidFill>
        <a:effectLst/>
      </p:bgPr>
    </p:bg>
    <p:spTree>
      <p:nvGrpSpPr>
        <p:cNvPr id="1" name=""/>
        <p:cNvGrpSpPr/>
        <p:nvPr/>
      </p:nvGrpSpPr>
      <p:grpSpPr>
        <a:xfrm>
          <a:off x="0" y="0"/>
          <a:ext cx="0" cy="0"/>
          <a:chOff x="0" y="0"/>
          <a:chExt cx="0" cy="0"/>
        </a:xfrm>
      </p:grpSpPr>
      <p:pic>
        <p:nvPicPr>
          <p:cNvPr id="286"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287"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288"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289"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290"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291"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2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93" name="Rectangle 12"/>
          <p:cNvSpPr/>
          <p:nvPr/>
        </p:nvSpPr>
        <p:spPr>
          <a:xfrm>
            <a:off x="0" y="0"/>
            <a:ext cx="9144000" cy="6858000"/>
          </a:xfrm>
          <a:prstGeom prst="rect">
            <a:avLst/>
          </a:prstGeom>
          <a:solidFill>
            <a:srgbClr val="372655"/>
          </a:solidFill>
          <a:ln w="12700">
            <a:miter lim="400000"/>
          </a:ln>
        </p:spPr>
        <p:txBody>
          <a:bodyPr lIns="45719" rIns="45719" anchor="ctr"/>
          <a:lstStyle/>
          <a:p>
            <a:pPr>
              <a:defRPr sz="1300">
                <a:solidFill>
                  <a:schemeClr val="accent3">
                    <a:lumOff val="44000"/>
                  </a:schemeClr>
                </a:solidFill>
              </a:defRPr>
            </a:pPr>
            <a:endParaRPr/>
          </a:p>
        </p:txBody>
      </p:sp>
      <p:sp>
        <p:nvSpPr>
          <p:cNvPr id="294" name="Rectangle 14"/>
          <p:cNvSpPr/>
          <p:nvPr/>
        </p:nvSpPr>
        <p:spPr>
          <a:xfrm>
            <a:off x="-1" y="1698819"/>
            <a:ext cx="6705601" cy="400111"/>
          </a:xfrm>
          <a:prstGeom prst="rect">
            <a:avLst/>
          </a:prstGeom>
          <a:solidFill>
            <a:srgbClr val="6D5B97"/>
          </a:solidFill>
          <a:ln w="12700">
            <a:miter lim="400000"/>
          </a:ln>
        </p:spPr>
        <p:txBody>
          <a:bodyPr lIns="45719" rIns="45719" anchor="ctr"/>
          <a:lstStyle/>
          <a:p>
            <a:pPr>
              <a:defRPr sz="1300">
                <a:solidFill>
                  <a:schemeClr val="accent3">
                    <a:lumOff val="44000"/>
                  </a:schemeClr>
                </a:solidFill>
              </a:defRPr>
            </a:pPr>
            <a:endParaRPr/>
          </a:p>
        </p:txBody>
      </p:sp>
      <p:sp>
        <p:nvSpPr>
          <p:cNvPr id="295" name="Body Level One…"/>
          <p:cNvSpPr txBox="1">
            <a:spLocks noGrp="1"/>
          </p:cNvSpPr>
          <p:nvPr>
            <p:ph type="body" sz="quarter" idx="1"/>
          </p:nvPr>
        </p:nvSpPr>
        <p:spPr>
          <a:xfrm>
            <a:off x="308113" y="2228295"/>
            <a:ext cx="6858001" cy="914401"/>
          </a:xfrm>
          <a:prstGeom prst="rect">
            <a:avLst/>
          </a:prstGeom>
        </p:spPr>
        <p:txBody>
          <a:bodyPr/>
          <a:lstStyle>
            <a:lvl1pPr marL="0" indent="0">
              <a:spcBef>
                <a:spcPts val="0"/>
              </a:spcBef>
              <a:buSzTx/>
              <a:buNone/>
              <a:defRPr sz="1400">
                <a:solidFill>
                  <a:schemeClr val="accent3">
                    <a:lumOff val="44000"/>
                  </a:schemeClr>
                </a:solidFill>
                <a:latin typeface="Garamond"/>
                <a:ea typeface="Garamond"/>
                <a:cs typeface="Garamond"/>
                <a:sym typeface="Garamond"/>
              </a:defRPr>
            </a:lvl1pPr>
            <a:lvl2pPr marL="0" indent="457200">
              <a:spcBef>
                <a:spcPts val="0"/>
              </a:spcBef>
              <a:buSzTx/>
              <a:buNone/>
              <a:defRPr sz="1400">
                <a:solidFill>
                  <a:schemeClr val="accent3">
                    <a:lumOff val="44000"/>
                  </a:schemeClr>
                </a:solidFill>
                <a:latin typeface="Garamond"/>
                <a:ea typeface="Garamond"/>
                <a:cs typeface="Garamond"/>
                <a:sym typeface="Garamond"/>
              </a:defRPr>
            </a:lvl2pPr>
            <a:lvl3pPr marL="0" indent="914400">
              <a:spcBef>
                <a:spcPts val="0"/>
              </a:spcBef>
              <a:buSzTx/>
              <a:buNone/>
              <a:defRPr sz="1400">
                <a:solidFill>
                  <a:schemeClr val="accent3">
                    <a:lumOff val="44000"/>
                  </a:schemeClr>
                </a:solidFill>
                <a:latin typeface="Garamond"/>
                <a:ea typeface="Garamond"/>
                <a:cs typeface="Garamond"/>
                <a:sym typeface="Garamond"/>
              </a:defRPr>
            </a:lvl3pPr>
            <a:lvl4pPr marL="0" indent="1371600">
              <a:spcBef>
                <a:spcPts val="0"/>
              </a:spcBef>
              <a:buSzTx/>
              <a:buNone/>
              <a:defRPr sz="1400">
                <a:solidFill>
                  <a:schemeClr val="accent3">
                    <a:lumOff val="44000"/>
                  </a:schemeClr>
                </a:solidFill>
                <a:latin typeface="Garamond"/>
                <a:ea typeface="Garamond"/>
                <a:cs typeface="Garamond"/>
                <a:sym typeface="Garamond"/>
              </a:defRPr>
            </a:lvl4pPr>
            <a:lvl5pPr marL="0" indent="1828800">
              <a:spcBef>
                <a:spcPts val="0"/>
              </a:spcBef>
              <a:buSzTx/>
              <a:buNone/>
              <a:defRPr sz="1400">
                <a:solidFill>
                  <a:schemeClr val="accent3">
                    <a:lumOff val="44000"/>
                  </a:schemeClr>
                </a:solidFill>
                <a:latin typeface="Garamond"/>
                <a:ea typeface="Garamond"/>
                <a:cs typeface="Garamond"/>
                <a:sym typeface="Garamond"/>
              </a:defRPr>
            </a:lvl5pPr>
          </a:lstStyle>
          <a:p>
            <a:r>
              <a:t>Body Level One</a:t>
            </a:r>
          </a:p>
          <a:p>
            <a:pPr lvl="1"/>
            <a:r>
              <a:t>Body Level Two</a:t>
            </a:r>
          </a:p>
          <a:p>
            <a:pPr lvl="2"/>
            <a:r>
              <a:t>Body Level Three</a:t>
            </a:r>
          </a:p>
          <a:p>
            <a:pPr lvl="3"/>
            <a:r>
              <a:t>Body Level Four</a:t>
            </a:r>
          </a:p>
          <a:p>
            <a:pPr lvl="4"/>
            <a:r>
              <a:t>Body Level Five</a:t>
            </a:r>
          </a:p>
        </p:txBody>
      </p:sp>
      <p:sp>
        <p:nvSpPr>
          <p:cNvPr id="296" name="Rectangle 8"/>
          <p:cNvSpPr txBox="1"/>
          <p:nvPr/>
        </p:nvSpPr>
        <p:spPr>
          <a:xfrm>
            <a:off x="308112" y="1698819"/>
            <a:ext cx="6397489" cy="396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000" b="1">
                <a:solidFill>
                  <a:schemeClr val="accent3">
                    <a:lumOff val="44000"/>
                  </a:schemeClr>
                </a:solidFill>
                <a:latin typeface="+mn-lt"/>
                <a:ea typeface="+mn-ea"/>
                <a:cs typeface="+mn-cs"/>
                <a:sym typeface="Calibri"/>
              </a:defRPr>
            </a:lvl1pPr>
          </a:lstStyle>
          <a:p>
            <a:r>
              <a:t>Recommended chapter citation</a:t>
            </a:r>
          </a:p>
        </p:txBody>
      </p:sp>
      <p:sp>
        <p:nvSpPr>
          <p:cNvPr id="297" name="Rectangle 16"/>
          <p:cNvSpPr/>
          <p:nvPr/>
        </p:nvSpPr>
        <p:spPr>
          <a:xfrm>
            <a:off x="0" y="3660962"/>
            <a:ext cx="6705601" cy="400111"/>
          </a:xfrm>
          <a:prstGeom prst="rect">
            <a:avLst/>
          </a:prstGeom>
          <a:solidFill>
            <a:srgbClr val="6D5B97"/>
          </a:solidFill>
          <a:ln w="12700">
            <a:miter lim="400000"/>
          </a:ln>
        </p:spPr>
        <p:txBody>
          <a:bodyPr lIns="45719" rIns="45719" anchor="ctr"/>
          <a:lstStyle/>
          <a:p>
            <a:pPr>
              <a:defRPr sz="1300">
                <a:solidFill>
                  <a:schemeClr val="accent3">
                    <a:lumOff val="44000"/>
                  </a:schemeClr>
                </a:solidFill>
              </a:defRPr>
            </a:pPr>
            <a:endParaRPr/>
          </a:p>
        </p:txBody>
      </p:sp>
      <p:sp>
        <p:nvSpPr>
          <p:cNvPr id="298" name="Rectangle 13"/>
          <p:cNvSpPr txBox="1"/>
          <p:nvPr/>
        </p:nvSpPr>
        <p:spPr>
          <a:xfrm>
            <a:off x="308111" y="3644270"/>
            <a:ext cx="6397489" cy="396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000" b="1">
                <a:solidFill>
                  <a:schemeClr val="accent3">
                    <a:lumOff val="44000"/>
                  </a:schemeClr>
                </a:solidFill>
                <a:latin typeface="+mn-lt"/>
                <a:ea typeface="+mn-ea"/>
                <a:cs typeface="+mn-cs"/>
                <a:sym typeface="Calibri"/>
              </a:defRPr>
            </a:lvl1pPr>
          </a:lstStyle>
          <a:p>
            <a:r>
              <a:t>Read the full chapter</a:t>
            </a:r>
          </a:p>
        </p:txBody>
      </p:sp>
      <p:sp>
        <p:nvSpPr>
          <p:cNvPr id="299" name="TextBox 1"/>
          <p:cNvSpPr txBox="1"/>
          <p:nvPr/>
        </p:nvSpPr>
        <p:spPr>
          <a:xfrm>
            <a:off x="1500898" y="5783232"/>
            <a:ext cx="6249880" cy="764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4000">
                <a:solidFill>
                  <a:schemeClr val="accent3">
                    <a:lumOff val="44000"/>
                  </a:schemeClr>
                </a:solidFill>
                <a:latin typeface="Palatino"/>
                <a:ea typeface="Palatino"/>
                <a:cs typeface="Palatino"/>
                <a:sym typeface="Palatino"/>
              </a:defRPr>
            </a:lvl1pPr>
          </a:lstStyle>
          <a:p>
            <a:r>
              <a:t>nca2018.globalchange.gov</a:t>
            </a:r>
          </a:p>
        </p:txBody>
      </p:sp>
      <p:sp>
        <p:nvSpPr>
          <p:cNvPr id="300" name="Text Placeholder 5"/>
          <p:cNvSpPr>
            <a:spLocks noGrp="1"/>
          </p:cNvSpPr>
          <p:nvPr>
            <p:ph type="body" sz="quarter" idx="13"/>
          </p:nvPr>
        </p:nvSpPr>
        <p:spPr>
          <a:xfrm>
            <a:off x="308113" y="4199571"/>
            <a:ext cx="6858001" cy="914401"/>
          </a:xfrm>
          <a:prstGeom prst="rect">
            <a:avLst/>
          </a:prstGeom>
        </p:spPr>
        <p:txBody>
          <a:bodyPr/>
          <a:lstStyle/>
          <a:p>
            <a:pPr marL="0" indent="0">
              <a:spcBef>
                <a:spcPts val="400"/>
              </a:spcBef>
              <a:buSzTx/>
              <a:buNone/>
              <a:defRPr sz="1800">
                <a:solidFill>
                  <a:schemeClr val="accent3">
                    <a:lumOff val="44000"/>
                  </a:schemeClr>
                </a:solidFill>
              </a:defRPr>
            </a:pPr>
            <a:endParaRPr/>
          </a:p>
        </p:txBody>
      </p:sp>
      <p:pic>
        <p:nvPicPr>
          <p:cNvPr id="301" name="Picture 15" descr="Picture 15"/>
          <p:cNvPicPr>
            <a:picLocks noChangeAspect="1"/>
          </p:cNvPicPr>
          <p:nvPr/>
        </p:nvPicPr>
        <p:blipFill>
          <a:blip r:embed="rId5">
            <a:extLst/>
          </a:blip>
          <a:stretch>
            <a:fillRect/>
          </a:stretch>
        </p:blipFill>
        <p:spPr>
          <a:xfrm>
            <a:off x="387625" y="911861"/>
            <a:ext cx="1841224" cy="345538"/>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308" name="Picture 6" descr="Picture 6"/>
          <p:cNvPicPr>
            <a:picLocks noChangeAspect="1"/>
          </p:cNvPicPr>
          <p:nvPr/>
        </p:nvPicPr>
        <p:blipFill>
          <a:blip r:embed="rId2">
            <a:extLst/>
          </a:blip>
          <a:srcRect l="6283" t="13521" b="5349"/>
          <a:stretch>
            <a:fillRect/>
          </a:stretch>
        </p:blipFill>
        <p:spPr>
          <a:xfrm>
            <a:off x="-196453" y="6512038"/>
            <a:ext cx="10019109" cy="558804"/>
          </a:xfrm>
          <a:prstGeom prst="rect">
            <a:avLst/>
          </a:prstGeom>
          <a:ln w="12700">
            <a:miter lim="400000"/>
          </a:ln>
        </p:spPr>
      </p:pic>
      <p:sp>
        <p:nvSpPr>
          <p:cNvPr id="309"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310"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311" name="Rectangle 9"/>
          <p:cNvSpPr txBox="1"/>
          <p:nvPr/>
        </p:nvSpPr>
        <p:spPr>
          <a:xfrm>
            <a:off x="2857500" y="6308826"/>
            <a:ext cx="5411392"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312" name="Slide Number"/>
          <p:cNvSpPr txBox="1">
            <a:spLocks noGrp="1"/>
          </p:cNvSpPr>
          <p:nvPr>
            <p:ph type="sldNum" sz="quarter" idx="2"/>
          </p:nvPr>
        </p:nvSpPr>
        <p:spPr>
          <a:xfrm>
            <a:off x="8825092" y="6543675"/>
            <a:ext cx="258585" cy="269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319" name="Picture 6" descr="Picture 6"/>
          <p:cNvPicPr>
            <a:picLocks noChangeAspect="1"/>
          </p:cNvPicPr>
          <p:nvPr/>
        </p:nvPicPr>
        <p:blipFill>
          <a:blip r:embed="rId2">
            <a:extLst/>
          </a:blip>
          <a:srcRect l="6283" t="13521" b="5349"/>
          <a:stretch>
            <a:fillRect/>
          </a:stretch>
        </p:blipFill>
        <p:spPr>
          <a:xfrm>
            <a:off x="-196453" y="6512038"/>
            <a:ext cx="10019109" cy="558804"/>
          </a:xfrm>
          <a:prstGeom prst="rect">
            <a:avLst/>
          </a:prstGeom>
          <a:ln w="12700">
            <a:miter lim="400000"/>
          </a:ln>
        </p:spPr>
      </p:pic>
      <p:sp>
        <p:nvSpPr>
          <p:cNvPr id="320"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321"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322" name="Rectangle 9"/>
          <p:cNvSpPr txBox="1"/>
          <p:nvPr/>
        </p:nvSpPr>
        <p:spPr>
          <a:xfrm>
            <a:off x="2857500" y="6308826"/>
            <a:ext cx="5411392"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323" name="Slide Number"/>
          <p:cNvSpPr txBox="1">
            <a:spLocks noGrp="1"/>
          </p:cNvSpPr>
          <p:nvPr>
            <p:ph type="sldNum" sz="quarter" idx="2"/>
          </p:nvPr>
        </p:nvSpPr>
        <p:spPr>
          <a:xfrm>
            <a:off x="8825092" y="6543675"/>
            <a:ext cx="258585" cy="269200"/>
          </a:xfrm>
          <a:prstGeom prst="rect">
            <a:avLst/>
          </a:prstGeom>
        </p:spPr>
        <p:txBody>
          <a:bodyPr/>
          <a:lstStyle/>
          <a:p>
            <a:fld id="{86CB4B4D-7CA3-9044-876B-883B54F8677D}" type="slidenum">
              <a:t>‹#›</a:t>
            </a:fld>
            <a:endParaRPr/>
          </a:p>
        </p:txBody>
      </p:sp>
      <p:sp>
        <p:nvSpPr>
          <p:cNvPr id="324" name="Title Text"/>
          <p:cNvSpPr txBox="1">
            <a:spLocks noGrp="1"/>
          </p:cNvSpPr>
          <p:nvPr>
            <p:ph type="title"/>
          </p:nvPr>
        </p:nvSpPr>
        <p:spPr>
          <a:prstGeom prst="rect">
            <a:avLst/>
          </a:prstGeom>
        </p:spPr>
        <p:txBody>
          <a:bodyPr/>
          <a:lstStyle/>
          <a:p>
            <a:r>
              <a:t>Title Text</a:t>
            </a:r>
          </a:p>
        </p:txBody>
      </p:sp>
      <p:sp>
        <p:nvSpPr>
          <p:cNvPr id="325"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332" name="Picture 6" descr="Picture 6"/>
          <p:cNvPicPr>
            <a:picLocks noChangeAspect="1"/>
          </p:cNvPicPr>
          <p:nvPr/>
        </p:nvPicPr>
        <p:blipFill>
          <a:blip r:embed="rId2">
            <a:extLst/>
          </a:blip>
          <a:srcRect l="6283" t="13521" b="5349"/>
          <a:stretch>
            <a:fillRect/>
          </a:stretch>
        </p:blipFill>
        <p:spPr>
          <a:xfrm>
            <a:off x="-196453" y="6512038"/>
            <a:ext cx="10019109" cy="558804"/>
          </a:xfrm>
          <a:prstGeom prst="rect">
            <a:avLst/>
          </a:prstGeom>
          <a:ln w="12700">
            <a:miter lim="400000"/>
          </a:ln>
        </p:spPr>
      </p:pic>
      <p:sp>
        <p:nvSpPr>
          <p:cNvPr id="333"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334"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335" name="Rectangle 9"/>
          <p:cNvSpPr txBox="1"/>
          <p:nvPr/>
        </p:nvSpPr>
        <p:spPr>
          <a:xfrm>
            <a:off x="2857500" y="6308826"/>
            <a:ext cx="5411392"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336" name="Slide Number"/>
          <p:cNvSpPr txBox="1">
            <a:spLocks noGrp="1"/>
          </p:cNvSpPr>
          <p:nvPr>
            <p:ph type="sldNum" sz="quarter" idx="2"/>
          </p:nvPr>
        </p:nvSpPr>
        <p:spPr>
          <a:xfrm>
            <a:off x="8825092" y="6543675"/>
            <a:ext cx="258585" cy="269200"/>
          </a:xfrm>
          <a:prstGeom prst="rect">
            <a:avLst/>
          </a:prstGeom>
        </p:spPr>
        <p:txBody>
          <a:bodyPr/>
          <a:lstStyle/>
          <a:p>
            <a:fld id="{86CB4B4D-7CA3-9044-876B-883B54F8677D}" type="slidenum">
              <a:t>‹#›</a:t>
            </a:fld>
            <a:endParaRPr/>
          </a:p>
        </p:txBody>
      </p:sp>
      <p:sp>
        <p:nvSpPr>
          <p:cNvPr id="337" name="Title Text"/>
          <p:cNvSpPr txBox="1">
            <a:spLocks noGrp="1"/>
          </p:cNvSpPr>
          <p:nvPr>
            <p:ph type="title"/>
          </p:nvPr>
        </p:nvSpPr>
        <p:spPr>
          <a:prstGeom prst="rect">
            <a:avLst/>
          </a:prstGeom>
        </p:spPr>
        <p:txBody>
          <a:bodyPr/>
          <a:lstStyle/>
          <a:p>
            <a:r>
              <a:t>Title Text</a:t>
            </a:r>
          </a:p>
        </p:txBody>
      </p:sp>
      <p:sp>
        <p:nvSpPr>
          <p:cNvPr id="33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bg>
      <p:bgPr>
        <a:solidFill>
          <a:srgbClr val="A9A092">
            <a:alpha val="37000"/>
          </a:srgbClr>
        </a:solidFill>
        <a:effectLst/>
      </p:bgPr>
    </p:bg>
    <p:spTree>
      <p:nvGrpSpPr>
        <p:cNvPr id="1" name=""/>
        <p:cNvGrpSpPr/>
        <p:nvPr/>
      </p:nvGrpSpPr>
      <p:grpSpPr>
        <a:xfrm>
          <a:off x="0" y="0"/>
          <a:ext cx="0" cy="0"/>
          <a:chOff x="0" y="0"/>
          <a:chExt cx="0" cy="0"/>
        </a:xfrm>
      </p:grpSpPr>
      <p:pic>
        <p:nvPicPr>
          <p:cNvPr id="37"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38"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39"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40"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41"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42"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4" name="Title Text"/>
          <p:cNvSpPr txBox="1">
            <a:spLocks noGrp="1"/>
          </p:cNvSpPr>
          <p:nvPr>
            <p:ph type="title"/>
          </p:nvPr>
        </p:nvSpPr>
        <p:spPr>
          <a:xfrm>
            <a:off x="722312" y="4406903"/>
            <a:ext cx="7772401" cy="1362076"/>
          </a:xfrm>
          <a:prstGeom prst="rect">
            <a:avLst/>
          </a:prstGeom>
        </p:spPr>
        <p:txBody>
          <a:bodyPr anchor="t"/>
          <a:lstStyle>
            <a:lvl1pPr>
              <a:defRPr sz="4000" b="1" cap="all"/>
            </a:lvl1pPr>
          </a:lstStyle>
          <a:p>
            <a:r>
              <a:t>Title Text</a:t>
            </a:r>
          </a:p>
        </p:txBody>
      </p:sp>
      <p:sp>
        <p:nvSpPr>
          <p:cNvPr id="45" name="Body Level One…"/>
          <p:cNvSpPr txBox="1">
            <a:spLocks noGrp="1"/>
          </p:cNvSpPr>
          <p:nvPr>
            <p:ph type="body" sz="quarter" idx="1"/>
          </p:nvPr>
        </p:nvSpPr>
        <p:spPr>
          <a:xfrm>
            <a:off x="722312" y="2906715"/>
            <a:ext cx="7772401" cy="1500189"/>
          </a:xfrm>
          <a:prstGeom prst="rect">
            <a:avLst/>
          </a:prstGeom>
        </p:spPr>
        <p:txBody>
          <a:bodyPr anchor="b"/>
          <a:lstStyle>
            <a:lvl1pPr marL="0" indent="0">
              <a:spcBef>
                <a:spcPts val="400"/>
              </a:spcBef>
              <a:buSzTx/>
              <a:buNone/>
              <a:defRPr sz="1900"/>
            </a:lvl1pPr>
            <a:lvl2pPr marL="0" indent="457129">
              <a:spcBef>
                <a:spcPts val="400"/>
              </a:spcBef>
              <a:buSzTx/>
              <a:buNone/>
              <a:defRPr sz="1900"/>
            </a:lvl2pPr>
            <a:lvl3pPr marL="0" indent="914259">
              <a:spcBef>
                <a:spcPts val="400"/>
              </a:spcBef>
              <a:buSzTx/>
              <a:buNone/>
              <a:defRPr sz="1900"/>
            </a:lvl3pPr>
            <a:lvl4pPr marL="0" indent="1371390">
              <a:spcBef>
                <a:spcPts val="400"/>
              </a:spcBef>
              <a:buSzTx/>
              <a:buNone/>
              <a:defRPr sz="1900"/>
            </a:lvl4pPr>
            <a:lvl5pPr marL="0" indent="1828519">
              <a:spcBef>
                <a:spcPts val="400"/>
              </a:spcBef>
              <a:buSzTx/>
              <a:buNone/>
              <a:defRPr sz="19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bg>
      <p:bgPr>
        <a:solidFill>
          <a:srgbClr val="A9A092">
            <a:alpha val="37000"/>
          </a:srgbClr>
        </a:solidFill>
        <a:effectLst/>
      </p:bgPr>
    </p:bg>
    <p:spTree>
      <p:nvGrpSpPr>
        <p:cNvPr id="1" name=""/>
        <p:cNvGrpSpPr/>
        <p:nvPr/>
      </p:nvGrpSpPr>
      <p:grpSpPr>
        <a:xfrm>
          <a:off x="0" y="0"/>
          <a:ext cx="0" cy="0"/>
          <a:chOff x="0" y="0"/>
          <a:chExt cx="0" cy="0"/>
        </a:xfrm>
      </p:grpSpPr>
      <p:pic>
        <p:nvPicPr>
          <p:cNvPr id="52"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53"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54"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55"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56"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57"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9" name="Title Text"/>
          <p:cNvSpPr txBox="1">
            <a:spLocks noGrp="1"/>
          </p:cNvSpPr>
          <p:nvPr>
            <p:ph type="title"/>
          </p:nvPr>
        </p:nvSpPr>
        <p:spPr>
          <a:prstGeom prst="rect">
            <a:avLst/>
          </a:prstGeom>
        </p:spPr>
        <p:txBody>
          <a:bodyPr/>
          <a:lstStyle/>
          <a:p>
            <a:r>
              <a:t>Title Text</a:t>
            </a:r>
          </a:p>
        </p:txBody>
      </p:sp>
      <p:sp>
        <p:nvSpPr>
          <p:cNvPr id="60" name="Body Level One…"/>
          <p:cNvSpPr txBox="1">
            <a:spLocks noGrp="1"/>
          </p:cNvSpPr>
          <p:nvPr>
            <p:ph type="body" sz="half" idx="1"/>
          </p:nvPr>
        </p:nvSpPr>
        <p:spPr>
          <a:xfrm>
            <a:off x="457200" y="1600203"/>
            <a:ext cx="4038600" cy="4525963"/>
          </a:xfrm>
          <a:prstGeom prst="rect">
            <a:avLst/>
          </a:prstGeom>
        </p:spPr>
        <p:txBody>
          <a:bodyPr/>
          <a:lstStyle>
            <a:lvl1pPr>
              <a:spcBef>
                <a:spcPts val="600"/>
              </a:spcBef>
              <a:defRPr sz="2800"/>
            </a:lvl1pPr>
            <a:lvl2pPr marL="804087" indent="-346480">
              <a:spcBef>
                <a:spcPts val="600"/>
              </a:spcBef>
              <a:defRPr sz="2800"/>
            </a:lvl2pPr>
            <a:lvl3pPr marL="1249638" indent="-335540">
              <a:spcBef>
                <a:spcPts val="600"/>
              </a:spcBef>
              <a:defRPr sz="2800"/>
            </a:lvl3pPr>
            <a:lvl4pPr marL="1725885" indent="-354181">
              <a:spcBef>
                <a:spcPts val="600"/>
              </a:spcBef>
              <a:defRPr sz="2800"/>
            </a:lvl4pPr>
            <a:lvl5pPr marL="2183492" indent="-354181">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bg>
      <p:bgPr>
        <a:solidFill>
          <a:srgbClr val="A9A092">
            <a:alpha val="37000"/>
          </a:srgbClr>
        </a:solid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68"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69"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70"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71"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72"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 name="Title Text"/>
          <p:cNvSpPr txBox="1">
            <a:spLocks noGrp="1"/>
          </p:cNvSpPr>
          <p:nvPr>
            <p:ph type="title"/>
          </p:nvPr>
        </p:nvSpPr>
        <p:spPr>
          <a:prstGeom prst="rect">
            <a:avLst/>
          </a:prstGeom>
        </p:spPr>
        <p:txBody>
          <a:bodyPr/>
          <a:lstStyle/>
          <a:p>
            <a:r>
              <a:t>Title Text</a:t>
            </a:r>
          </a:p>
        </p:txBody>
      </p:sp>
      <p:sp>
        <p:nvSpPr>
          <p:cNvPr id="75" name="Body Level One…"/>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None/>
              <a:defRPr sz="2300" b="1"/>
            </a:lvl1pPr>
            <a:lvl2pPr marL="0" indent="457129">
              <a:spcBef>
                <a:spcPts val="500"/>
              </a:spcBef>
              <a:buSzTx/>
              <a:buNone/>
              <a:defRPr sz="2300" b="1"/>
            </a:lvl2pPr>
            <a:lvl3pPr marL="0" indent="914259">
              <a:spcBef>
                <a:spcPts val="500"/>
              </a:spcBef>
              <a:buSzTx/>
              <a:buNone/>
              <a:defRPr sz="2300" b="1"/>
            </a:lvl3pPr>
            <a:lvl4pPr marL="0" indent="1371390">
              <a:spcBef>
                <a:spcPts val="500"/>
              </a:spcBef>
              <a:buSzTx/>
              <a:buNone/>
              <a:defRPr sz="2300" b="1"/>
            </a:lvl4pPr>
            <a:lvl5pPr marL="0" indent="1828519">
              <a:spcBef>
                <a:spcPts val="500"/>
              </a:spcBef>
              <a:buSzTx/>
              <a:buNone/>
              <a:defRPr sz="2300" b="1"/>
            </a:lvl5pPr>
          </a:lstStyle>
          <a:p>
            <a:r>
              <a:t>Body Level One</a:t>
            </a:r>
          </a:p>
          <a:p>
            <a:pPr lvl="1"/>
            <a:r>
              <a:t>Body Level Two</a:t>
            </a:r>
          </a:p>
          <a:p>
            <a:pPr lvl="2"/>
            <a:r>
              <a:t>Body Level Three</a:t>
            </a:r>
          </a:p>
          <a:p>
            <a:pPr lvl="3"/>
            <a:r>
              <a:t>Body Level Four</a:t>
            </a:r>
          </a:p>
          <a:p>
            <a:pPr lvl="4"/>
            <a:r>
              <a:t>Body Level Five</a:t>
            </a:r>
          </a:p>
        </p:txBody>
      </p:sp>
      <p:sp>
        <p:nvSpPr>
          <p:cNvPr id="76" name="Text Placeholder 4"/>
          <p:cNvSpPr>
            <a:spLocks noGrp="1"/>
          </p:cNvSpPr>
          <p:nvPr>
            <p:ph type="body" sz="quarter" idx="13"/>
          </p:nvPr>
        </p:nvSpPr>
        <p:spPr>
          <a:xfrm>
            <a:off x="4645026" y="1535112"/>
            <a:ext cx="4041776" cy="639763"/>
          </a:xfrm>
          <a:prstGeom prst="rect">
            <a:avLst/>
          </a:prstGeom>
        </p:spPr>
        <p:txBody>
          <a:bodyPr anchor="b"/>
          <a:lstStyle/>
          <a:p>
            <a:pPr marL="0" indent="0">
              <a:spcBef>
                <a:spcPts val="500"/>
              </a:spcBef>
              <a:buSzTx/>
              <a:buNone/>
              <a:defRPr sz="2300" b="1"/>
            </a:pPr>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83"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84"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85"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86"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8" name="Title Text"/>
          <p:cNvSpPr txBox="1">
            <a:spLocks noGrp="1"/>
          </p:cNvSpPr>
          <p:nvPr>
            <p:ph type="title"/>
          </p:nvPr>
        </p:nvSpPr>
        <p:spPr>
          <a:prstGeom prst="rect">
            <a:avLst/>
          </a:prstGeom>
        </p:spPr>
        <p:txBody>
          <a:bodyPr/>
          <a:lstStyle/>
          <a:p>
            <a: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95"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96"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97"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98"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bg>
      <p:bgPr>
        <a:solidFill>
          <a:srgbClr val="A9A092">
            <a:alpha val="37000"/>
          </a:srgbClr>
        </a:solidFill>
        <a:effectLst/>
      </p:bgPr>
    </p:bg>
    <p:spTree>
      <p:nvGrpSpPr>
        <p:cNvPr id="1" name=""/>
        <p:cNvGrpSpPr/>
        <p:nvPr/>
      </p:nvGrpSpPr>
      <p:grpSpPr>
        <a:xfrm>
          <a:off x="0" y="0"/>
          <a:ext cx="0" cy="0"/>
          <a:chOff x="0" y="0"/>
          <a:chExt cx="0" cy="0"/>
        </a:xfrm>
      </p:grpSpPr>
      <p:pic>
        <p:nvPicPr>
          <p:cNvPr id="106"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07"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08"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09"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10"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111"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1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3" name="Title Text"/>
          <p:cNvSpPr txBox="1">
            <a:spLocks noGrp="1"/>
          </p:cNvSpPr>
          <p:nvPr>
            <p:ph type="title"/>
          </p:nvPr>
        </p:nvSpPr>
        <p:spPr>
          <a:xfrm>
            <a:off x="457201" y="273050"/>
            <a:ext cx="3008315" cy="1162050"/>
          </a:xfrm>
          <a:prstGeom prst="rect">
            <a:avLst/>
          </a:prstGeom>
        </p:spPr>
        <p:txBody>
          <a:bodyPr anchor="b"/>
          <a:lstStyle>
            <a:lvl1pPr>
              <a:defRPr sz="1900" b="1"/>
            </a:lvl1pPr>
          </a:lstStyle>
          <a:p>
            <a:r>
              <a:t>Title Text</a:t>
            </a:r>
          </a:p>
        </p:txBody>
      </p:sp>
      <p:sp>
        <p:nvSpPr>
          <p:cNvPr id="114" name="Body Level One…"/>
          <p:cNvSpPr txBox="1">
            <a:spLocks noGrp="1"/>
          </p:cNvSpPr>
          <p:nvPr>
            <p:ph type="body" idx="1"/>
          </p:nvPr>
        </p:nvSpPr>
        <p:spPr>
          <a:xfrm>
            <a:off x="3575050" y="273053"/>
            <a:ext cx="5111750" cy="58531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5" name="Text Placeholder 3"/>
          <p:cNvSpPr>
            <a:spLocks noGrp="1"/>
          </p:cNvSpPr>
          <p:nvPr>
            <p:ph type="body" sz="half" idx="13"/>
          </p:nvPr>
        </p:nvSpPr>
        <p:spPr>
          <a:xfrm>
            <a:off x="457201" y="1435101"/>
            <a:ext cx="3008315" cy="4691063"/>
          </a:xfrm>
          <a:prstGeom prst="rect">
            <a:avLst/>
          </a:prstGeom>
        </p:spPr>
        <p:txBody>
          <a:bodyPr/>
          <a:lstStyle/>
          <a:p>
            <a:pPr marL="0" indent="0">
              <a:spcBef>
                <a:spcPts val="300"/>
              </a:spcBef>
              <a:buSzTx/>
              <a:buNone/>
              <a:defRPr sz="1400"/>
            </a:pPr>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bg>
      <p:bgPr>
        <a:solidFill>
          <a:srgbClr val="A9A092">
            <a:alpha val="37000"/>
          </a:srgbClr>
        </a:solidFill>
        <a:effectLst/>
      </p:bgPr>
    </p:bg>
    <p:spTree>
      <p:nvGrpSpPr>
        <p:cNvPr id="1" name=""/>
        <p:cNvGrpSpPr/>
        <p:nvPr/>
      </p:nvGrpSpPr>
      <p:grpSpPr>
        <a:xfrm>
          <a:off x="0" y="0"/>
          <a:ext cx="0" cy="0"/>
          <a:chOff x="0" y="0"/>
          <a:chExt cx="0" cy="0"/>
        </a:xfrm>
      </p:grpSpPr>
      <p:pic>
        <p:nvPicPr>
          <p:cNvPr id="122" name="Picture 6" descr="Picture 6"/>
          <p:cNvPicPr>
            <a:picLocks noChangeAspect="1"/>
          </p:cNvPicPr>
          <p:nvPr/>
        </p:nvPicPr>
        <p:blipFill>
          <a:blip r:embed="rId2">
            <a:extLst/>
          </a:blip>
          <a:srcRect l="6283" t="13521" b="5349"/>
          <a:stretch>
            <a:fillRect/>
          </a:stretch>
        </p:blipFill>
        <p:spPr>
          <a:xfrm>
            <a:off x="-196453" y="6512038"/>
            <a:ext cx="10019110" cy="558804"/>
          </a:xfrm>
          <a:prstGeom prst="rect">
            <a:avLst/>
          </a:prstGeom>
          <a:ln w="12700">
            <a:miter lim="400000"/>
          </a:ln>
        </p:spPr>
      </p:pic>
      <p:sp>
        <p:nvSpPr>
          <p:cNvPr id="123"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124" name="Picture 2" descr="Picture 2"/>
          <p:cNvPicPr>
            <a:picLocks noChangeAspect="1"/>
          </p:cNvPicPr>
          <p:nvPr/>
        </p:nvPicPr>
        <p:blipFill>
          <a:blip r:embed="rId3">
            <a:extLst/>
          </a:blip>
          <a:stretch>
            <a:fillRect/>
          </a:stretch>
        </p:blipFill>
        <p:spPr>
          <a:xfrm>
            <a:off x="8215311" y="6054328"/>
            <a:ext cx="803673" cy="803673"/>
          </a:xfrm>
          <a:prstGeom prst="rect">
            <a:avLst/>
          </a:prstGeom>
          <a:ln w="12700">
            <a:miter lim="400000"/>
          </a:ln>
        </p:spPr>
      </p:pic>
      <p:sp>
        <p:nvSpPr>
          <p:cNvPr id="125"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126" name="Rectangle 7"/>
          <p:cNvSpPr txBox="1"/>
          <p:nvPr/>
        </p:nvSpPr>
        <p:spPr>
          <a:xfrm>
            <a:off x="1858780" y="6483317"/>
            <a:ext cx="5426440" cy="586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000">
                <a:solidFill>
                  <a:srgbClr val="808080"/>
                </a:solidFill>
                <a:latin typeface="Palatino"/>
                <a:ea typeface="Palatino"/>
                <a:cs typeface="Palatino"/>
                <a:sym typeface="Palatino"/>
              </a:defRPr>
            </a:pPr>
            <a:r>
              <a:t>Fourth National Climate Assessment, Vol II — Impacts, Risks, and Adaptation in the United States</a:t>
            </a:r>
            <a:endParaRPr>
              <a:solidFill>
                <a:srgbClr val="263750"/>
              </a:solidFill>
            </a:endParaRPr>
          </a:p>
          <a:p>
            <a:pPr>
              <a:defRPr sz="1000">
                <a:solidFill>
                  <a:srgbClr val="808080"/>
                </a:solidFill>
                <a:latin typeface="Palatino"/>
                <a:ea typeface="Palatino"/>
                <a:cs typeface="Palatino"/>
                <a:sym typeface="Palatino"/>
              </a:defRPr>
            </a:pPr>
            <a:r>
              <a:t>nca2018.globalchange.gov</a:t>
            </a:r>
          </a:p>
        </p:txBody>
      </p:sp>
      <p:pic>
        <p:nvPicPr>
          <p:cNvPr id="127" name="Picture 8" descr="Picture 8"/>
          <p:cNvPicPr>
            <a:picLocks noChangeAspect="1"/>
          </p:cNvPicPr>
          <p:nvPr/>
        </p:nvPicPr>
        <p:blipFill>
          <a:blip r:embed="rId4">
            <a:extLst/>
          </a:blip>
          <a:stretch>
            <a:fillRect/>
          </a:stretch>
        </p:blipFill>
        <p:spPr>
          <a:xfrm>
            <a:off x="133169" y="6492873"/>
            <a:ext cx="1356612" cy="308321"/>
          </a:xfrm>
          <a:prstGeom prst="rect">
            <a:avLst/>
          </a:prstGeom>
          <a:ln w="12700">
            <a:miter lim="400000"/>
          </a:ln>
        </p:spPr>
      </p:pic>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9" name="Title Text"/>
          <p:cNvSpPr txBox="1">
            <a:spLocks noGrp="1"/>
          </p:cNvSpPr>
          <p:nvPr>
            <p:ph type="title"/>
          </p:nvPr>
        </p:nvSpPr>
        <p:spPr>
          <a:xfrm>
            <a:off x="1792288" y="4800600"/>
            <a:ext cx="5486401" cy="566738"/>
          </a:xfrm>
          <a:prstGeom prst="rect">
            <a:avLst/>
          </a:prstGeom>
        </p:spPr>
        <p:txBody>
          <a:bodyPr anchor="b"/>
          <a:lstStyle>
            <a:lvl1pPr>
              <a:defRPr sz="1900" b="1"/>
            </a:lvl1pPr>
          </a:lstStyle>
          <a:p>
            <a:r>
              <a:t>Title Text</a:t>
            </a:r>
          </a:p>
        </p:txBody>
      </p:sp>
      <p:sp>
        <p:nvSpPr>
          <p:cNvPr id="130" name="Picture Placeholder 2"/>
          <p:cNvSpPr>
            <a:spLocks noGrp="1"/>
          </p:cNvSpPr>
          <p:nvPr>
            <p:ph type="pic" sz="half" idx="13"/>
          </p:nvPr>
        </p:nvSpPr>
        <p:spPr>
          <a:xfrm>
            <a:off x="1792288" y="612775"/>
            <a:ext cx="5486401" cy="4114800"/>
          </a:xfrm>
          <a:prstGeom prst="rect">
            <a:avLst/>
          </a:prstGeom>
        </p:spPr>
        <p:txBody>
          <a:bodyPr lIns="91439" tIns="45719" rIns="91439" bIns="45719">
            <a:noAutofit/>
          </a:bodyPr>
          <a:lstStyle/>
          <a:p>
            <a:endParaRPr/>
          </a:p>
        </p:txBody>
      </p:sp>
      <p:sp>
        <p:nvSpPr>
          <p:cNvPr id="131" name="Body Level One…"/>
          <p:cNvSpPr txBox="1">
            <a:spLocks noGrp="1"/>
          </p:cNvSpPr>
          <p:nvPr>
            <p:ph type="body" sz="quarter" idx="1"/>
          </p:nvPr>
        </p:nvSpPr>
        <p:spPr>
          <a:xfrm>
            <a:off x="1792288" y="5367337"/>
            <a:ext cx="5486401" cy="804863"/>
          </a:xfrm>
          <a:prstGeom prst="rect">
            <a:avLst/>
          </a:prstGeom>
        </p:spPr>
        <p:txBody>
          <a:bodyPr/>
          <a:lstStyle>
            <a:lvl1pPr marL="0" indent="0">
              <a:spcBef>
                <a:spcPts val="300"/>
              </a:spcBef>
              <a:buSzTx/>
              <a:buNone/>
              <a:defRPr sz="1400"/>
            </a:lvl1pPr>
            <a:lvl2pPr marL="0" indent="457129">
              <a:spcBef>
                <a:spcPts val="300"/>
              </a:spcBef>
              <a:buSzTx/>
              <a:buNone/>
              <a:defRPr sz="1400"/>
            </a:lvl2pPr>
            <a:lvl3pPr marL="0" indent="914259">
              <a:spcBef>
                <a:spcPts val="300"/>
              </a:spcBef>
              <a:buSzTx/>
              <a:buNone/>
              <a:defRPr sz="1400"/>
            </a:lvl3pPr>
            <a:lvl4pPr marL="0" indent="1371390">
              <a:spcBef>
                <a:spcPts val="300"/>
              </a:spcBef>
              <a:buSzTx/>
              <a:buNone/>
              <a:defRPr sz="1400"/>
            </a:lvl4pPr>
            <a:lvl5pPr marL="0" indent="1828519">
              <a:spcBef>
                <a:spcPts val="300"/>
              </a:spcBef>
              <a:buSzTx/>
              <a:buNone/>
              <a:defRPr sz="14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5E3DD"/>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24">
            <a:extLst/>
          </a:blip>
          <a:srcRect l="6283" t="13521" b="5349"/>
          <a:stretch>
            <a:fillRect/>
          </a:stretch>
        </p:blipFill>
        <p:spPr>
          <a:xfrm>
            <a:off x="-196453" y="6512038"/>
            <a:ext cx="10019110" cy="558804"/>
          </a:xfrm>
          <a:prstGeom prst="rect">
            <a:avLst/>
          </a:prstGeom>
          <a:ln w="12700">
            <a:miter lim="400000"/>
          </a:ln>
        </p:spPr>
      </p:pic>
      <p:sp>
        <p:nvSpPr>
          <p:cNvPr id="3" name="Oval 1"/>
          <p:cNvSpPr/>
          <p:nvPr/>
        </p:nvSpPr>
        <p:spPr>
          <a:xfrm>
            <a:off x="8268889" y="6107905"/>
            <a:ext cx="696517" cy="696517"/>
          </a:xfrm>
          <a:prstGeom prst="ellipse">
            <a:avLst/>
          </a:prstGeom>
          <a:solidFill>
            <a:srgbClr val="DEDBD7"/>
          </a:solidFill>
          <a:ln w="12700">
            <a:miter lim="400000"/>
          </a:ln>
        </p:spPr>
        <p:txBody>
          <a:bodyPr lIns="45719" rIns="45719" anchor="ctr"/>
          <a:lstStyle/>
          <a:p>
            <a:pPr>
              <a:defRPr sz="1200">
                <a:solidFill>
                  <a:schemeClr val="accent3">
                    <a:lumOff val="44000"/>
                  </a:schemeClr>
                </a:solidFill>
              </a:defRPr>
            </a:pPr>
            <a:endParaRPr/>
          </a:p>
        </p:txBody>
      </p:sp>
      <p:pic>
        <p:nvPicPr>
          <p:cNvPr id="4" name="Picture 2" descr="Picture 2"/>
          <p:cNvPicPr>
            <a:picLocks noChangeAspect="1"/>
          </p:cNvPicPr>
          <p:nvPr/>
        </p:nvPicPr>
        <p:blipFill>
          <a:blip r:embed="rId25">
            <a:extLst/>
          </a:blip>
          <a:stretch>
            <a:fillRect/>
          </a:stretch>
        </p:blipFill>
        <p:spPr>
          <a:xfrm>
            <a:off x="8215311" y="6054328"/>
            <a:ext cx="803673" cy="803673"/>
          </a:xfrm>
          <a:prstGeom prst="rect">
            <a:avLst/>
          </a:prstGeom>
          <a:ln w="12700">
            <a:miter lim="400000"/>
          </a:ln>
        </p:spPr>
      </p:pic>
      <p:sp>
        <p:nvSpPr>
          <p:cNvPr id="5" name="Rectangle 9"/>
          <p:cNvSpPr txBox="1"/>
          <p:nvPr/>
        </p:nvSpPr>
        <p:spPr>
          <a:xfrm>
            <a:off x="2857499" y="6308826"/>
            <a:ext cx="5411393" cy="213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7" tIns="45717" rIns="45717" bIns="45717">
            <a:spAutoFit/>
          </a:bodyPr>
          <a:lstStyle>
            <a:lvl1pPr algn="r">
              <a:defRPr sz="900" i="1">
                <a:solidFill>
                  <a:srgbClr val="531116"/>
                </a:solidFill>
                <a:latin typeface="Times New Roman"/>
                <a:ea typeface="Times New Roman"/>
                <a:cs typeface="Times New Roman"/>
                <a:sym typeface="Times New Roman"/>
              </a:defRPr>
            </a:lvl1pPr>
          </a:lstStyle>
          <a:p>
            <a:r>
              <a:t>Columbia River Inter-Tribal Fish Commission</a:t>
            </a:r>
          </a:p>
        </p:txBody>
      </p:sp>
      <p:sp>
        <p:nvSpPr>
          <p:cNvPr id="6" name="Slide Number"/>
          <p:cNvSpPr txBox="1">
            <a:spLocks noGrp="1"/>
          </p:cNvSpPr>
          <p:nvPr>
            <p:ph type="sldNum" sz="quarter" idx="2"/>
          </p:nvPr>
        </p:nvSpPr>
        <p:spPr>
          <a:xfrm>
            <a:off x="8825092" y="6543675"/>
            <a:ext cx="258585" cy="269200"/>
          </a:xfrm>
          <a:prstGeom prst="rect">
            <a:avLst/>
          </a:prstGeom>
          <a:ln w="12700">
            <a:miter lim="400000"/>
          </a:ln>
        </p:spPr>
        <p:txBody>
          <a:bodyPr wrap="none" lIns="45699" tIns="45699" rIns="45699" bIns="45699">
            <a:spAutoFit/>
          </a:bodyPr>
          <a:lstStyle>
            <a:lvl1pPr algn="r">
              <a:defRPr sz="1200">
                <a:solidFill>
                  <a:srgbClr val="A6A6A6"/>
                </a:solidFill>
                <a:latin typeface="+mn-lt"/>
                <a:ea typeface="+mn-ea"/>
                <a:cs typeface="+mn-cs"/>
                <a:sym typeface="Calibri"/>
              </a:defRPr>
            </a:lvl1pPr>
          </a:lstStyle>
          <a:p>
            <a:fld id="{86CB4B4D-7CA3-9044-876B-883B54F8677D}" type="slidenum">
              <a:t>‹#›</a:t>
            </a:fld>
            <a:endParaRPr/>
          </a:p>
        </p:txBody>
      </p:sp>
      <p:sp>
        <p:nvSpPr>
          <p:cNvPr id="7" name="Title Text"/>
          <p:cNvSpPr txBox="1">
            <a:spLocks noGrp="1"/>
          </p:cNvSpPr>
          <p:nvPr>
            <p:ph type="title"/>
          </p:nvPr>
        </p:nvSpPr>
        <p:spPr>
          <a:xfrm>
            <a:off x="457647" y="274588"/>
            <a:ext cx="8228708" cy="1143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chor="ctr">
            <a:normAutofit/>
          </a:bodyPr>
          <a:lstStyle/>
          <a:p>
            <a:r>
              <a:t>Title Text</a:t>
            </a:r>
          </a:p>
        </p:txBody>
      </p:sp>
      <p:sp>
        <p:nvSpPr>
          <p:cNvPr id="8" name="Body Level One…"/>
          <p:cNvSpPr txBox="1">
            <a:spLocks noGrp="1"/>
          </p:cNvSpPr>
          <p:nvPr>
            <p:ph type="body" idx="1"/>
          </p:nvPr>
        </p:nvSpPr>
        <p:spPr>
          <a:xfrm>
            <a:off x="457647" y="1600648"/>
            <a:ext cx="8228708" cy="4525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a:bodyPr>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0" marR="0" indent="0"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1pPr>
      <a:lvl2pPr marL="0" marR="0" indent="0"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2pPr>
      <a:lvl3pPr marL="0" marR="0" indent="0"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3pPr>
      <a:lvl4pPr marL="0" marR="0" indent="0"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4pPr>
      <a:lvl5pPr marL="0" marR="0" indent="0"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5pPr>
      <a:lvl6pPr marL="0" marR="0" indent="457154"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6pPr>
      <a:lvl7pPr marL="0" marR="0" indent="914306"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7pPr>
      <a:lvl8pPr marL="0" marR="0" indent="1371459"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8pPr>
      <a:lvl9pPr marL="0" marR="0" indent="1828612" algn="l" defTabSz="914400" rtl="0" latinLnBrk="0">
        <a:lnSpc>
          <a:spcPct val="100000"/>
        </a:lnSpc>
        <a:spcBef>
          <a:spcPts val="0"/>
        </a:spcBef>
        <a:spcAft>
          <a:spcPts val="0"/>
        </a:spcAft>
        <a:buClrTx/>
        <a:buSzTx/>
        <a:buFontTx/>
        <a:buNone/>
        <a:tabLst/>
        <a:defRPr sz="4400" b="0" i="0" u="none" strike="noStrike" cap="none" spc="0" baseline="0">
          <a:ln>
            <a:noFill/>
          </a:ln>
          <a:solidFill>
            <a:srgbClr val="531116"/>
          </a:solidFill>
          <a:uFillTx/>
          <a:latin typeface="Times New Roman"/>
          <a:ea typeface="Times New Roman"/>
          <a:cs typeface="Times New Roman"/>
          <a:sym typeface="Times New Roman"/>
        </a:defRPr>
      </a:lvl9pPr>
    </p:titleStyle>
    <p:bodyStyle>
      <a:lvl1pPr marL="342647" marR="0" indent="-342647"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1pPr>
      <a:lvl2pPr marL="782874" marR="0" indent="-325267"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2pPr>
      <a:lvl3pPr marL="1230881" marR="0" indent="-316783"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3pPr>
      <a:lvl4pPr marL="1755178" marR="0" indent="-383474"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4pPr>
      <a:lvl5pPr marL="2212785" marR="0" indent="-383474"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5pPr>
      <a:lvl6pPr marL="2670737" marR="0" indent="-38497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6pPr>
      <a:lvl7pPr marL="3127890" marR="0" indent="-38497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7pPr>
      <a:lvl8pPr marL="3585043" marR="0" indent="-38496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8pPr>
      <a:lvl9pPr marL="4042195" marR="0" indent="-38496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Times New Roman"/>
          <a:ea typeface="Times New Roman"/>
          <a:cs typeface="Times New Roman"/>
          <a:sym typeface="Times New Roman"/>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176"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353"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53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706"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5883"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06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236"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413"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 Id="rId9" Type="http://schemas.openxmlformats.org/officeDocument/2006/relationships/image" Target="../media/image47.png"/></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a:t>
            </a:fld>
            <a:endParaRPr/>
          </a:p>
        </p:txBody>
      </p:sp>
      <p:sp>
        <p:nvSpPr>
          <p:cNvPr id="348" name="We always had plenty; our children never cried from hunger, neither were our people in want… Our village was healthy and there was no place in the country possessing such advantages or hunting grounds better than those we had in possession. If a prophet had come to our village in those days and told us that the things were to take place which have since come to pass, none of our people would have believed him."/>
          <p:cNvSpPr txBox="1"/>
          <p:nvPr/>
        </p:nvSpPr>
        <p:spPr>
          <a:xfrm>
            <a:off x="227196" y="670211"/>
            <a:ext cx="8689608" cy="3545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r>
              <a:t>We always had plenty; our children never cried from hunger, neither were our people in want… Our village was healthy and there was no place in the country possessing such advantages or hunting grounds better than those we had in possession. If a prophet had come to our village in those days and told us that the things were to take place which have since come to pass, none of our people would have believed him.</a:t>
            </a:r>
          </a:p>
        </p:txBody>
      </p:sp>
      <p:pic>
        <p:nvPicPr>
          <p:cNvPr id="349" name="makataimeshekiakiak-black-hawk-charles-bird-king.jpg" descr="makataimeshekiakiak-black-hawk-charles-bird-king.jpg"/>
          <p:cNvPicPr>
            <a:picLocks noChangeAspect="1"/>
          </p:cNvPicPr>
          <p:nvPr/>
        </p:nvPicPr>
        <p:blipFill>
          <a:blip r:embed="rId2">
            <a:extLst/>
          </a:blip>
          <a:srcRect l="19013" t="8308" r="5830" b="32073"/>
          <a:stretch>
            <a:fillRect/>
          </a:stretch>
        </p:blipFill>
        <p:spPr>
          <a:xfrm>
            <a:off x="1121626" y="4609993"/>
            <a:ext cx="1648934" cy="1648777"/>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2" y="1003"/>
                  <a:pt x="2881" y="3014"/>
                </a:cubicBezTo>
                <a:cubicBezTo>
                  <a:pt x="-961" y="7035"/>
                  <a:pt x="-961" y="13557"/>
                  <a:pt x="2881" y="17579"/>
                </a:cubicBezTo>
                <a:cubicBezTo>
                  <a:pt x="6723" y="21600"/>
                  <a:pt x="12955" y="21600"/>
                  <a:pt x="16797" y="17579"/>
                </a:cubicBezTo>
                <a:cubicBezTo>
                  <a:pt x="20639" y="13557"/>
                  <a:pt x="20639" y="7035"/>
                  <a:pt x="16797" y="3014"/>
                </a:cubicBezTo>
                <a:cubicBezTo>
                  <a:pt x="14876" y="1003"/>
                  <a:pt x="12357" y="0"/>
                  <a:pt x="9839" y="0"/>
                </a:cubicBezTo>
                <a:close/>
              </a:path>
            </a:pathLst>
          </a:custGeom>
          <a:ln w="12700">
            <a:miter lim="400000"/>
          </a:ln>
        </p:spPr>
      </p:pic>
      <p:sp>
        <p:nvSpPr>
          <p:cNvPr id="350" name="Makataimeshekiakiak (Black Hawk)…"/>
          <p:cNvSpPr txBox="1"/>
          <p:nvPr/>
        </p:nvSpPr>
        <p:spPr>
          <a:xfrm>
            <a:off x="2957420" y="5045761"/>
            <a:ext cx="4917243" cy="777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l">
              <a:defRPr sz="2400"/>
            </a:pPr>
            <a:r>
              <a:t>Makataimeshekiakiak (Black Hawk)</a:t>
            </a:r>
          </a:p>
          <a:p>
            <a:pPr algn="l">
              <a:defRPr sz="2400" i="1"/>
            </a:pPr>
            <a:r>
              <a:t>Sauk and Fox Chief, 1767-1838</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10</a:t>
            </a:fld>
            <a:endParaRPr/>
          </a:p>
        </p:txBody>
      </p:sp>
      <p:sp>
        <p:nvSpPr>
          <p:cNvPr id="394" name="Rectangle 2"/>
          <p:cNvSpPr txBox="1">
            <a:spLocks noGrp="1"/>
          </p:cNvSpPr>
          <p:nvPr>
            <p:ph type="title"/>
          </p:nvPr>
        </p:nvSpPr>
        <p:spPr>
          <a:xfrm>
            <a:off x="457647" y="274588"/>
            <a:ext cx="8228708" cy="1143001"/>
          </a:xfrm>
          <a:prstGeom prst="rect">
            <a:avLst/>
          </a:prstGeom>
        </p:spPr>
        <p:txBody>
          <a:bodyPr/>
          <a:lstStyle/>
          <a:p>
            <a:pPr>
              <a:defRPr>
                <a:latin typeface="+mn-lt"/>
                <a:ea typeface="+mn-ea"/>
                <a:cs typeface="+mn-cs"/>
                <a:sym typeface="Calibri"/>
              </a:defRPr>
            </a:pPr>
            <a:endParaRPr/>
          </a:p>
        </p:txBody>
      </p:sp>
      <p:sp>
        <p:nvSpPr>
          <p:cNvPr id="395" name="Rectangle 3"/>
          <p:cNvSpPr txBox="1">
            <a:spLocks noGrp="1"/>
          </p:cNvSpPr>
          <p:nvPr>
            <p:ph type="body" idx="1"/>
          </p:nvPr>
        </p:nvSpPr>
        <p:spPr>
          <a:xfrm>
            <a:off x="457647" y="1600647"/>
            <a:ext cx="8228708" cy="4525121"/>
          </a:xfrm>
          <a:prstGeom prst="rect">
            <a:avLst/>
          </a:prstGeom>
        </p:spPr>
        <p:txBody>
          <a:bodyPr/>
          <a:lstStyle/>
          <a:p>
            <a:pPr>
              <a:defRPr>
                <a:latin typeface="+mn-lt"/>
                <a:ea typeface="+mn-ea"/>
                <a:cs typeface="+mn-cs"/>
                <a:sym typeface="Calibri"/>
              </a:defRPr>
            </a:pPr>
            <a:endParaRPr/>
          </a:p>
        </p:txBody>
      </p:sp>
      <p:pic>
        <p:nvPicPr>
          <p:cNvPr id="396" name="Picture 5" descr="Picture 5"/>
          <p:cNvPicPr>
            <a:picLocks noChangeAspect="1"/>
          </p:cNvPicPr>
          <p:nvPr/>
        </p:nvPicPr>
        <p:blipFill>
          <a:blip r:embed="rId2">
            <a:extLst/>
          </a:blip>
          <a:stretch>
            <a:fillRect/>
          </a:stretch>
        </p:blipFill>
        <p:spPr>
          <a:xfrm>
            <a:off x="-196454" y="-76200"/>
            <a:ext cx="9416655" cy="700722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11</a:t>
            </a:fld>
            <a:endParaRPr/>
          </a:p>
        </p:txBody>
      </p:sp>
      <p:sp>
        <p:nvSpPr>
          <p:cNvPr id="399" name="Subtitle 1"/>
          <p:cNvSpPr txBox="1">
            <a:spLocks noGrp="1"/>
          </p:cNvSpPr>
          <p:nvPr>
            <p:ph type="body" sz="quarter" idx="1"/>
          </p:nvPr>
        </p:nvSpPr>
        <p:spPr>
          <a:xfrm>
            <a:off x="308113" y="2919060"/>
            <a:ext cx="6858001" cy="1655761"/>
          </a:xfrm>
          <a:prstGeom prst="rect">
            <a:avLst/>
          </a:prstGeom>
        </p:spPr>
        <p:txBody>
          <a:bodyPr/>
          <a:lstStyle/>
          <a:p>
            <a:endParaRPr/>
          </a:p>
        </p:txBody>
      </p:sp>
      <p:sp>
        <p:nvSpPr>
          <p:cNvPr id="400" name="Text Placeholder 3"/>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300"/>
              </a:spcBef>
              <a:buSzTx/>
              <a:buNone/>
              <a:defRPr sz="1600" b="1" i="1">
                <a:solidFill>
                  <a:schemeClr val="accent3">
                    <a:lumOff val="44000"/>
                  </a:schemeClr>
                </a:solidFill>
              </a:defRPr>
            </a:lvl1pPr>
          </a:lstStyle>
          <a:p>
            <a:r>
              <a:t>Chapter 15 | Tribes and Indigenous Peoples &amp; Chapter 24 | Northwest</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pic>
        <p:nvPicPr>
          <p:cNvPr id="403" name="Content Placeholder 6" descr="Content Placeholder 6"/>
          <p:cNvPicPr>
            <a:picLocks noChangeAspect="1"/>
          </p:cNvPicPr>
          <p:nvPr/>
        </p:nvPicPr>
        <p:blipFill>
          <a:blip r:embed="rId2">
            <a:extLst/>
          </a:blip>
          <a:srcRect l="98" t="90" r="96" b="112"/>
          <a:stretch>
            <a:fillRect/>
          </a:stretch>
        </p:blipFill>
        <p:spPr>
          <a:xfrm>
            <a:off x="1792882" y="945062"/>
            <a:ext cx="5558236" cy="5557839"/>
          </a:xfrm>
          <a:custGeom>
            <a:avLst/>
            <a:gdLst/>
            <a:ahLst/>
            <a:cxnLst>
              <a:cxn ang="0">
                <a:pos x="wd2" y="hd2"/>
              </a:cxn>
              <a:cxn ang="5400000">
                <a:pos x="wd2" y="hd2"/>
              </a:cxn>
              <a:cxn ang="10800000">
                <a:pos x="wd2" y="hd2"/>
              </a:cxn>
              <a:cxn ang="16200000">
                <a:pos x="wd2" y="hd2"/>
              </a:cxn>
            </a:cxnLst>
            <a:rect l="0" t="0" r="r" b="b"/>
            <a:pathLst>
              <a:path w="21600" h="21600" extrusionOk="0">
                <a:moveTo>
                  <a:pt x="10822" y="0"/>
                </a:moveTo>
                <a:cubicBezTo>
                  <a:pt x="10254" y="8"/>
                  <a:pt x="9871" y="17"/>
                  <a:pt x="9863" y="29"/>
                </a:cubicBezTo>
                <a:cubicBezTo>
                  <a:pt x="9846" y="56"/>
                  <a:pt x="9761" y="79"/>
                  <a:pt x="9675" y="79"/>
                </a:cubicBezTo>
                <a:cubicBezTo>
                  <a:pt x="9268" y="79"/>
                  <a:pt x="8096" y="332"/>
                  <a:pt x="7361" y="578"/>
                </a:cubicBezTo>
                <a:cubicBezTo>
                  <a:pt x="3566" y="1849"/>
                  <a:pt x="789" y="5137"/>
                  <a:pt x="154" y="9113"/>
                </a:cubicBezTo>
                <a:cubicBezTo>
                  <a:pt x="112" y="9377"/>
                  <a:pt x="77" y="9670"/>
                  <a:pt x="77" y="9763"/>
                </a:cubicBezTo>
                <a:cubicBezTo>
                  <a:pt x="77" y="9857"/>
                  <a:pt x="55" y="9947"/>
                  <a:pt x="28" y="9964"/>
                </a:cubicBezTo>
                <a:cubicBezTo>
                  <a:pt x="17" y="9971"/>
                  <a:pt x="7" y="10300"/>
                  <a:pt x="0" y="10774"/>
                </a:cubicBezTo>
                <a:cubicBezTo>
                  <a:pt x="7" y="11273"/>
                  <a:pt x="16" y="11636"/>
                  <a:pt x="25" y="11653"/>
                </a:cubicBezTo>
                <a:cubicBezTo>
                  <a:pt x="49" y="11700"/>
                  <a:pt x="104" y="12013"/>
                  <a:pt x="148" y="12349"/>
                </a:cubicBezTo>
                <a:cubicBezTo>
                  <a:pt x="398" y="14270"/>
                  <a:pt x="1271" y="16218"/>
                  <a:pt x="2580" y="17779"/>
                </a:cubicBezTo>
                <a:cubicBezTo>
                  <a:pt x="4236" y="19755"/>
                  <a:pt x="6725" y="21125"/>
                  <a:pt x="9257" y="21455"/>
                </a:cubicBezTo>
                <a:cubicBezTo>
                  <a:pt x="9590" y="21498"/>
                  <a:pt x="9896" y="21554"/>
                  <a:pt x="9937" y="21577"/>
                </a:cubicBezTo>
                <a:cubicBezTo>
                  <a:pt x="9952" y="21585"/>
                  <a:pt x="10395" y="21593"/>
                  <a:pt x="10997" y="21600"/>
                </a:cubicBezTo>
                <a:cubicBezTo>
                  <a:pt x="11347" y="21593"/>
                  <a:pt x="11583" y="21585"/>
                  <a:pt x="11589" y="21575"/>
                </a:cubicBezTo>
                <a:cubicBezTo>
                  <a:pt x="11606" y="21548"/>
                  <a:pt x="11691" y="21526"/>
                  <a:pt x="11777" y="21526"/>
                </a:cubicBezTo>
                <a:cubicBezTo>
                  <a:pt x="11864" y="21526"/>
                  <a:pt x="12150" y="21492"/>
                  <a:pt x="12416" y="21452"/>
                </a:cubicBezTo>
                <a:cubicBezTo>
                  <a:pt x="14981" y="21065"/>
                  <a:pt x="17385" y="19729"/>
                  <a:pt x="19020" y="17779"/>
                </a:cubicBezTo>
                <a:cubicBezTo>
                  <a:pt x="20347" y="16197"/>
                  <a:pt x="21256" y="14141"/>
                  <a:pt x="21475" y="12231"/>
                </a:cubicBezTo>
                <a:cubicBezTo>
                  <a:pt x="21509" y="11933"/>
                  <a:pt x="21557" y="11668"/>
                  <a:pt x="21580" y="11642"/>
                </a:cubicBezTo>
                <a:cubicBezTo>
                  <a:pt x="21588" y="11633"/>
                  <a:pt x="21594" y="11249"/>
                  <a:pt x="21600" y="10726"/>
                </a:cubicBezTo>
                <a:cubicBezTo>
                  <a:pt x="21592" y="10189"/>
                  <a:pt x="21584" y="9823"/>
                  <a:pt x="21572" y="9816"/>
                </a:cubicBezTo>
                <a:cubicBezTo>
                  <a:pt x="21545" y="9799"/>
                  <a:pt x="21521" y="9721"/>
                  <a:pt x="21521" y="9642"/>
                </a:cubicBezTo>
                <a:cubicBezTo>
                  <a:pt x="21521" y="9424"/>
                  <a:pt x="21383" y="8647"/>
                  <a:pt x="21247" y="8104"/>
                </a:cubicBezTo>
                <a:cubicBezTo>
                  <a:pt x="20987" y="7067"/>
                  <a:pt x="20436" y="5811"/>
                  <a:pt x="19845" y="4911"/>
                </a:cubicBezTo>
                <a:cubicBezTo>
                  <a:pt x="18554" y="2943"/>
                  <a:pt x="16660" y="1444"/>
                  <a:pt x="14461" y="649"/>
                </a:cubicBezTo>
                <a:cubicBezTo>
                  <a:pt x="13707" y="377"/>
                  <a:pt x="12401" y="79"/>
                  <a:pt x="11961" y="79"/>
                </a:cubicBezTo>
                <a:cubicBezTo>
                  <a:pt x="11881" y="79"/>
                  <a:pt x="11803" y="56"/>
                  <a:pt x="11786" y="29"/>
                </a:cubicBezTo>
                <a:cubicBezTo>
                  <a:pt x="11779" y="17"/>
                  <a:pt x="11394" y="8"/>
                  <a:pt x="10822" y="0"/>
                </a:cubicBezTo>
                <a:close/>
              </a:path>
            </a:pathLst>
          </a:custGeom>
          <a:ln w="12700">
            <a:miter lim="400000"/>
          </a:ln>
        </p:spPr>
      </p:pic>
      <p:sp>
        <p:nvSpPr>
          <p:cNvPr id="404" name="Title 2"/>
          <p:cNvSpPr txBox="1">
            <a:spLocks noGrp="1"/>
          </p:cNvSpPr>
          <p:nvPr>
            <p:ph type="title"/>
          </p:nvPr>
        </p:nvSpPr>
        <p:spPr>
          <a:xfrm>
            <a:off x="348608" y="348849"/>
            <a:ext cx="8446784" cy="495702"/>
          </a:xfrm>
          <a:prstGeom prst="rect">
            <a:avLst/>
          </a:prstGeom>
          <a:noFill/>
          <a:ln w="12700">
            <a:noFill/>
            <a:miter lim="400000"/>
          </a:ln>
        </p:spPr>
        <p:txBody>
          <a:bodyPr>
            <a:normAutofit fontScale="90000"/>
          </a:bodyPr>
          <a:lstStyle>
            <a:lvl1pPr defTabSz="502920">
              <a:defRPr sz="2420" b="0">
                <a:solidFill>
                  <a:srgbClr val="531116"/>
                </a:solidFill>
                <a:latin typeface="Times New Roman"/>
                <a:ea typeface="Times New Roman"/>
                <a:cs typeface="Times New Roman"/>
                <a:sym typeface="Times New Roman"/>
              </a:defRPr>
            </a:lvl1pPr>
          </a:lstStyle>
          <a:p>
            <a:r>
              <a:t>Climate Change Will Impact Key Aspects of Life in the Northwest</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407" name="Rectangle 7"/>
          <p:cNvSpPr txBox="1"/>
          <p:nvPr/>
        </p:nvSpPr>
        <p:spPr>
          <a:xfrm>
            <a:off x="4766316" y="1567179"/>
            <a:ext cx="3825876" cy="3749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l">
              <a:defRPr sz="2400">
                <a:solidFill>
                  <a:srgbClr val="263750"/>
                </a:solidFill>
                <a:latin typeface="Palatino"/>
                <a:ea typeface="Palatino"/>
                <a:cs typeface="Palatino"/>
                <a:sym typeface="Palatino"/>
              </a:defRPr>
            </a:lvl1pPr>
          </a:lstStyle>
          <a:p>
            <a:r>
              <a:t>Climate change is already affecting the Northwest’s diverse natural resources, which support sustainable livelihoods; provide a robust foundation for rural, tribal, and Indigenous communities; and strengthen local economies.</a:t>
            </a:r>
          </a:p>
        </p:txBody>
      </p:sp>
      <p:sp>
        <p:nvSpPr>
          <p:cNvPr id="408" name="Impact #1…"/>
          <p:cNvSpPr txBox="1">
            <a:spLocks noGrp="1"/>
          </p:cNvSpPr>
          <p:nvPr>
            <p:ph type="body" sz="quarter" idx="1"/>
          </p:nvPr>
        </p:nvSpPr>
        <p:spPr>
          <a:xfrm>
            <a:off x="286797" y="145468"/>
            <a:ext cx="7441153" cy="1229823"/>
          </a:xfrm>
          <a:prstGeom prst="rect">
            <a:avLst/>
          </a:prstGeom>
        </p:spPr>
        <p:txBody>
          <a:bodyPr anchor="ctr"/>
          <a:lstStyle/>
          <a:p>
            <a:pPr>
              <a:spcBef>
                <a:spcPts val="0"/>
              </a:spcBef>
              <a:defRPr sz="2400" i="1">
                <a:solidFill>
                  <a:srgbClr val="531116"/>
                </a:solidFill>
              </a:defRPr>
            </a:pPr>
            <a:r>
              <a:t>Impact #1</a:t>
            </a:r>
          </a:p>
          <a:p>
            <a:pPr>
              <a:spcBef>
                <a:spcPts val="0"/>
              </a:spcBef>
              <a:defRPr sz="4400" b="1">
                <a:solidFill>
                  <a:srgbClr val="531116"/>
                </a:solidFill>
              </a:defRPr>
            </a:pPr>
            <a:r>
              <a:t>Natural Resource Economy</a:t>
            </a:r>
          </a:p>
        </p:txBody>
      </p:sp>
      <p:pic>
        <p:nvPicPr>
          <p:cNvPr id="409" name="clifford.png" descr="clifford.png"/>
          <p:cNvPicPr>
            <a:picLocks/>
          </p:cNvPicPr>
          <p:nvPr/>
        </p:nvPicPr>
        <p:blipFill>
          <a:blip r:embed="rId2">
            <a:extLst/>
          </a:blip>
          <a:srcRect l="32834"/>
          <a:stretch>
            <a:fillRect/>
          </a:stretch>
        </p:blipFill>
        <p:spPr>
          <a:xfrm>
            <a:off x="394741" y="1627364"/>
            <a:ext cx="4103639" cy="3628595"/>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409"/>
                                        </p:tgtEl>
                                        <p:attrNameLst>
                                          <p:attrName>style.visibility</p:attrName>
                                        </p:attrNameLst>
                                      </p:cBhvr>
                                      <p:to>
                                        <p:strVal val="visible"/>
                                      </p:to>
                                    </p:set>
                                    <p:animEffect transition="in" filter="dissolve">
                                      <p:cBhvr>
                                        <p:cTn id="7" dur="1000"/>
                                        <p:tgtEl>
                                          <p:spTgt spid="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 grpId="1"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14</a:t>
            </a:fld>
            <a:endParaRPr/>
          </a:p>
        </p:txBody>
      </p:sp>
      <p:sp>
        <p:nvSpPr>
          <p:cNvPr id="412" name="Text Placeholder 1"/>
          <p:cNvSpPr txBox="1">
            <a:spLocks noGrp="1"/>
          </p:cNvSpPr>
          <p:nvPr>
            <p:ph type="body" sz="quarter" idx="1"/>
          </p:nvPr>
        </p:nvSpPr>
        <p:spPr>
          <a:xfrm>
            <a:off x="1074197" y="399468"/>
            <a:ext cx="7441153" cy="1229823"/>
          </a:xfrm>
          <a:prstGeom prst="rect">
            <a:avLst/>
          </a:prstGeom>
        </p:spPr>
        <p:txBody>
          <a:bodyPr/>
          <a:lstStyle/>
          <a:p>
            <a:pPr defTabSz="594359">
              <a:spcBef>
                <a:spcPts val="0"/>
              </a:spcBef>
              <a:defRPr sz="2340" i="1">
                <a:solidFill>
                  <a:srgbClr val="531116"/>
                </a:solidFill>
                <a:latin typeface="Times New Roman"/>
                <a:ea typeface="Times New Roman"/>
                <a:cs typeface="Times New Roman"/>
                <a:sym typeface="Times New Roman"/>
              </a:defRPr>
            </a:pPr>
            <a:r>
              <a:t>Key Message #1</a:t>
            </a:r>
          </a:p>
          <a:p>
            <a:pPr defTabSz="594359">
              <a:spcBef>
                <a:spcPts val="0"/>
              </a:spcBef>
              <a:defRPr sz="2859" b="1">
                <a:solidFill>
                  <a:srgbClr val="531116"/>
                </a:solidFill>
                <a:latin typeface="Times New Roman"/>
                <a:ea typeface="Times New Roman"/>
                <a:cs typeface="Times New Roman"/>
                <a:sym typeface="Times New Roman"/>
              </a:defRPr>
            </a:pPr>
            <a:r>
              <a:t>Indigenous Livelihoods and Economies at Risk</a:t>
            </a:r>
          </a:p>
        </p:txBody>
      </p:sp>
      <p:sp>
        <p:nvSpPr>
          <p:cNvPr id="413"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15 | Tribes and Indigenous Peoples</a:t>
            </a:r>
          </a:p>
        </p:txBody>
      </p:sp>
      <p:sp>
        <p:nvSpPr>
          <p:cNvPr id="414" name="Content Placeholder 4"/>
          <p:cNvSpPr txBox="1"/>
          <p:nvPr/>
        </p:nvSpPr>
        <p:spPr>
          <a:xfrm>
            <a:off x="654050" y="1895258"/>
            <a:ext cx="2997498" cy="37356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lnSpcReduction="10000"/>
          </a:bodyPr>
          <a:lstStyle/>
          <a:p>
            <a:pPr algn="l" defTabSz="896111">
              <a:spcBef>
                <a:spcPts val="1100"/>
              </a:spcBef>
              <a:defRPr sz="1960">
                <a:latin typeface="Times New Roman"/>
                <a:ea typeface="Times New Roman"/>
                <a:cs typeface="Times New Roman"/>
                <a:sym typeface="Times New Roman"/>
              </a:defRPr>
            </a:pPr>
            <a:r>
              <a:t>Climate change threatens Indigenous peoples’ livelihoods and economies.</a:t>
            </a:r>
          </a:p>
          <a:p>
            <a:pPr algn="l" defTabSz="896111">
              <a:spcBef>
                <a:spcPts val="1100"/>
              </a:spcBef>
              <a:defRPr sz="1960">
                <a:latin typeface="Times New Roman"/>
                <a:ea typeface="Times New Roman"/>
                <a:cs typeface="Times New Roman"/>
                <a:sym typeface="Times New Roman"/>
              </a:defRPr>
            </a:pPr>
            <a:r>
              <a:t>Indigenous peoples’ economies rely on, but face institutional barriers to, their self-determined management of water, land, other natural resources, and infrastructure that will be impacted increasingly by changes in climate. </a:t>
            </a:r>
          </a:p>
        </p:txBody>
      </p:sp>
      <p:pic>
        <p:nvPicPr>
          <p:cNvPr id="415" name="20160728_Oiltrains_028.jpg" descr="20160728_Oiltrains_028.jpg"/>
          <p:cNvPicPr>
            <a:picLocks noChangeAspect="1"/>
          </p:cNvPicPr>
          <p:nvPr/>
        </p:nvPicPr>
        <p:blipFill>
          <a:blip r:embed="rId2">
            <a:extLst/>
          </a:blip>
          <a:srcRect t="10034" r="20985"/>
          <a:stretch>
            <a:fillRect/>
          </a:stretch>
        </p:blipFill>
        <p:spPr>
          <a:xfrm>
            <a:off x="3744315" y="2033207"/>
            <a:ext cx="5412085" cy="410812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15</a:t>
            </a:fld>
            <a:endParaRPr/>
          </a:p>
        </p:txBody>
      </p:sp>
      <p:sp>
        <p:nvSpPr>
          <p:cNvPr id="418" name="Rectangle 7"/>
          <p:cNvSpPr txBox="1"/>
          <p:nvPr/>
        </p:nvSpPr>
        <p:spPr>
          <a:xfrm>
            <a:off x="4944116" y="1427479"/>
            <a:ext cx="3825876" cy="435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l">
              <a:defRPr sz="2100">
                <a:solidFill>
                  <a:srgbClr val="263750"/>
                </a:solidFill>
                <a:latin typeface="Palatino"/>
                <a:ea typeface="Palatino"/>
                <a:cs typeface="Palatino"/>
                <a:sym typeface="Palatino"/>
              </a:defRPr>
            </a:lvl1pPr>
          </a:lstStyle>
          <a:p>
            <a:r>
              <a:t>Climate change and extreme events are already endangering a wide range of wildlife, fish, and plants, which are intimately tied to tribal subsistence culture. Climate change is projected to continue to have adverse impacts on the environment, with implications for tribal values, identity, heritage, cultures, and quality of life.</a:t>
            </a:r>
          </a:p>
        </p:txBody>
      </p:sp>
      <p:sp>
        <p:nvSpPr>
          <p:cNvPr id="419" name="Impact #2…"/>
          <p:cNvSpPr txBox="1">
            <a:spLocks noGrp="1"/>
          </p:cNvSpPr>
          <p:nvPr>
            <p:ph type="body" sz="quarter" idx="1"/>
          </p:nvPr>
        </p:nvSpPr>
        <p:spPr>
          <a:xfrm>
            <a:off x="286797" y="145468"/>
            <a:ext cx="7441153" cy="1229823"/>
          </a:xfrm>
          <a:prstGeom prst="rect">
            <a:avLst/>
          </a:prstGeom>
        </p:spPr>
        <p:txBody>
          <a:bodyPr anchor="ctr"/>
          <a:lstStyle/>
          <a:p>
            <a:pPr defTabSz="777240">
              <a:spcBef>
                <a:spcPts val="0"/>
              </a:spcBef>
              <a:defRPr sz="2040" i="1">
                <a:solidFill>
                  <a:srgbClr val="531116"/>
                </a:solidFill>
              </a:defRPr>
            </a:pPr>
            <a:r>
              <a:t>Impact #2</a:t>
            </a:r>
          </a:p>
          <a:p>
            <a:pPr defTabSz="777240">
              <a:spcBef>
                <a:spcPts val="0"/>
              </a:spcBef>
              <a:defRPr sz="3740" b="1">
                <a:solidFill>
                  <a:srgbClr val="531116"/>
                </a:solidFill>
              </a:defRPr>
            </a:pPr>
            <a:r>
              <a:t>Natural World &amp; Cultural Heritage</a:t>
            </a:r>
          </a:p>
        </p:txBody>
      </p:sp>
      <p:pic>
        <p:nvPicPr>
          <p:cNvPr id="420" name="root-digging.jpg" descr="root-digging.jpg"/>
          <p:cNvPicPr>
            <a:picLocks noChangeAspect="1"/>
          </p:cNvPicPr>
          <p:nvPr/>
        </p:nvPicPr>
        <p:blipFill>
          <a:blip r:embed="rId2">
            <a:extLst/>
          </a:blip>
          <a:srcRect t="5369" b="5534"/>
          <a:stretch>
            <a:fillRect/>
          </a:stretch>
        </p:blipFill>
        <p:spPr>
          <a:xfrm>
            <a:off x="350931" y="1401674"/>
            <a:ext cx="4338334" cy="488062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16</a:t>
            </a:fld>
            <a:endParaRPr/>
          </a:p>
        </p:txBody>
      </p:sp>
      <p:sp>
        <p:nvSpPr>
          <p:cNvPr id="423" name="Title 2"/>
          <p:cNvSpPr txBox="1">
            <a:spLocks noGrp="1"/>
          </p:cNvSpPr>
          <p:nvPr>
            <p:ph type="title"/>
          </p:nvPr>
        </p:nvSpPr>
        <p:spPr>
          <a:xfrm>
            <a:off x="348608" y="348849"/>
            <a:ext cx="8446784" cy="687242"/>
          </a:xfrm>
          <a:prstGeom prst="rect">
            <a:avLst/>
          </a:prstGeom>
          <a:noFill/>
          <a:ln w="12700">
            <a:noFill/>
            <a:miter lim="400000"/>
          </a:ln>
        </p:spPr>
        <p:txBody>
          <a:bodyPr>
            <a:normAutofit fontScale="90000"/>
          </a:bodyPr>
          <a:lstStyle>
            <a:lvl1pPr defTabSz="813816">
              <a:defRPr sz="3916" b="0">
                <a:solidFill>
                  <a:srgbClr val="531116"/>
                </a:solidFill>
                <a:latin typeface="Times New Roman"/>
                <a:ea typeface="Times New Roman"/>
                <a:cs typeface="Times New Roman"/>
                <a:sym typeface="Times New Roman"/>
              </a:defRPr>
            </a:lvl1pPr>
          </a:lstStyle>
          <a:p>
            <a:r>
              <a:t>Impacts on the First Foods</a:t>
            </a:r>
          </a:p>
        </p:txBody>
      </p:sp>
      <p:sp>
        <p:nvSpPr>
          <p:cNvPr id="424" name="Rectangle 7"/>
          <p:cNvSpPr txBox="1"/>
          <p:nvPr/>
        </p:nvSpPr>
        <p:spPr>
          <a:xfrm>
            <a:off x="5076797" y="1906469"/>
            <a:ext cx="3718595" cy="3495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180473" indent="-180473" algn="l">
              <a:spcBef>
                <a:spcPts val="1300"/>
              </a:spcBef>
              <a:buSzPct val="100000"/>
              <a:buChar char="•"/>
              <a:defRPr sz="1800">
                <a:solidFill>
                  <a:srgbClr val="263750"/>
                </a:solidFill>
                <a:latin typeface="Palatino"/>
                <a:ea typeface="Palatino"/>
                <a:cs typeface="Palatino"/>
                <a:sym typeface="Palatino"/>
              </a:defRPr>
            </a:pPr>
            <a:r>
              <a:t>More winter flooding</a:t>
            </a:r>
          </a:p>
          <a:p>
            <a:pPr marL="180473" indent="-180473" algn="l">
              <a:spcBef>
                <a:spcPts val="1300"/>
              </a:spcBef>
              <a:buSzPct val="100000"/>
              <a:buChar char="•"/>
              <a:defRPr sz="1800">
                <a:solidFill>
                  <a:srgbClr val="263750"/>
                </a:solidFill>
                <a:latin typeface="Palatino"/>
                <a:ea typeface="Palatino"/>
                <a:cs typeface="Palatino"/>
                <a:sym typeface="Palatino"/>
              </a:defRPr>
            </a:pPr>
            <a:r>
              <a:t>Decreased summer flows</a:t>
            </a:r>
          </a:p>
          <a:p>
            <a:pPr marL="180473" indent="-180473" algn="l">
              <a:spcBef>
                <a:spcPts val="1300"/>
              </a:spcBef>
              <a:buSzPct val="100000"/>
              <a:buChar char="•"/>
              <a:defRPr sz="1800">
                <a:solidFill>
                  <a:srgbClr val="263750"/>
                </a:solidFill>
                <a:latin typeface="Palatino"/>
                <a:ea typeface="Palatino"/>
                <a:cs typeface="Palatino"/>
                <a:sym typeface="Palatino"/>
              </a:defRPr>
            </a:pPr>
            <a:r>
              <a:t>Summer air and river temperatures increasing and snow pack continues to decline</a:t>
            </a:r>
          </a:p>
          <a:p>
            <a:pPr marL="180473" indent="-180473" algn="l">
              <a:spcBef>
                <a:spcPts val="1300"/>
              </a:spcBef>
              <a:buSzPct val="100000"/>
              <a:buChar char="•"/>
              <a:defRPr sz="1800">
                <a:solidFill>
                  <a:srgbClr val="263750"/>
                </a:solidFill>
                <a:latin typeface="Palatino"/>
                <a:ea typeface="Palatino"/>
                <a:cs typeface="Palatino"/>
                <a:sym typeface="Palatino"/>
              </a:defRPr>
            </a:pPr>
            <a:r>
              <a:t>Increased drought frequency, duration, and intensity</a:t>
            </a:r>
          </a:p>
          <a:p>
            <a:pPr marL="180473" indent="-180473" algn="l">
              <a:spcBef>
                <a:spcPts val="1300"/>
              </a:spcBef>
              <a:buSzPct val="100000"/>
              <a:buChar char="•"/>
              <a:defRPr sz="1800">
                <a:solidFill>
                  <a:srgbClr val="263750"/>
                </a:solidFill>
                <a:latin typeface="Palatino"/>
                <a:ea typeface="Palatino"/>
                <a:cs typeface="Palatino"/>
                <a:sym typeface="Palatino"/>
              </a:defRPr>
            </a:pPr>
            <a:r>
              <a:t>Increased sedimentation and erosion</a:t>
            </a:r>
          </a:p>
        </p:txBody>
      </p:sp>
      <p:pic>
        <p:nvPicPr>
          <p:cNvPr id="425" name="Picture 1" descr="Picture 1"/>
          <p:cNvPicPr>
            <a:picLocks noChangeAspect="1"/>
          </p:cNvPicPr>
          <p:nvPr/>
        </p:nvPicPr>
        <p:blipFill>
          <a:blip r:embed="rId2">
            <a:extLst/>
          </a:blip>
          <a:stretch>
            <a:fillRect/>
          </a:stretch>
        </p:blipFill>
        <p:spPr>
          <a:xfrm>
            <a:off x="1899232" y="1301406"/>
            <a:ext cx="3013578" cy="2273402"/>
          </a:xfrm>
          <a:prstGeom prst="rect">
            <a:avLst/>
          </a:prstGeom>
          <a:ln w="12700">
            <a:miter lim="400000"/>
          </a:ln>
        </p:spPr>
      </p:pic>
      <p:pic>
        <p:nvPicPr>
          <p:cNvPr id="426" name="Picture 2" descr="Picture 2"/>
          <p:cNvPicPr>
            <a:picLocks noChangeAspect="1"/>
          </p:cNvPicPr>
          <p:nvPr/>
        </p:nvPicPr>
        <p:blipFill>
          <a:blip r:embed="rId3">
            <a:extLst/>
          </a:blip>
          <a:stretch>
            <a:fillRect/>
          </a:stretch>
        </p:blipFill>
        <p:spPr>
          <a:xfrm>
            <a:off x="339127" y="3241460"/>
            <a:ext cx="2271609" cy="3027914"/>
          </a:xfrm>
          <a:prstGeom prst="rect">
            <a:avLst/>
          </a:prstGeom>
          <a:ln w="12700">
            <a:miter lim="400000"/>
          </a:ln>
        </p:spPr>
      </p:pic>
      <p:pic>
        <p:nvPicPr>
          <p:cNvPr id="427" name="Picture 3" descr="Picture 3"/>
          <p:cNvPicPr>
            <a:picLocks noChangeAspect="1"/>
          </p:cNvPicPr>
          <p:nvPr/>
        </p:nvPicPr>
        <p:blipFill>
          <a:blip r:embed="rId4">
            <a:extLst/>
          </a:blip>
          <a:stretch>
            <a:fillRect/>
          </a:stretch>
        </p:blipFill>
        <p:spPr>
          <a:xfrm>
            <a:off x="57752" y="1283485"/>
            <a:ext cx="3049422" cy="2285051"/>
          </a:xfrm>
          <a:prstGeom prst="rect">
            <a:avLst/>
          </a:prstGeom>
          <a:ln w="12700">
            <a:miter lim="400000"/>
          </a:ln>
        </p:spPr>
      </p:pic>
      <p:pic>
        <p:nvPicPr>
          <p:cNvPr id="428" name="Picture 4" descr="Picture 4"/>
          <p:cNvPicPr>
            <a:picLocks noChangeAspect="1"/>
          </p:cNvPicPr>
          <p:nvPr/>
        </p:nvPicPr>
        <p:blipFill>
          <a:blip r:embed="rId5">
            <a:extLst/>
          </a:blip>
          <a:stretch>
            <a:fillRect/>
          </a:stretch>
        </p:blipFill>
        <p:spPr>
          <a:xfrm>
            <a:off x="1872351" y="3581977"/>
            <a:ext cx="3053902" cy="2288635"/>
          </a:xfrm>
          <a:prstGeom prst="rect">
            <a:avLst/>
          </a:prstGeom>
          <a:ln w="12700">
            <a:miter lim="400000"/>
          </a:ln>
        </p:spPr>
      </p:pic>
      <p:pic>
        <p:nvPicPr>
          <p:cNvPr id="429" name="Picture 5" descr="Picture 5"/>
          <p:cNvPicPr>
            <a:picLocks noChangeAspect="1"/>
          </p:cNvPicPr>
          <p:nvPr/>
        </p:nvPicPr>
        <p:blipFill>
          <a:blip r:embed="rId6">
            <a:extLst/>
          </a:blip>
          <a:stretch>
            <a:fillRect/>
          </a:stretch>
        </p:blipFill>
        <p:spPr>
          <a:xfrm>
            <a:off x="1575741" y="2522789"/>
            <a:ext cx="2089701" cy="2091492"/>
          </a:xfrm>
          <a:prstGeom prst="rect">
            <a:avLst/>
          </a:prstGeom>
          <a:ln w="12700">
            <a:miter lim="400000"/>
          </a:ln>
        </p:spPr>
      </p:pic>
      <p:sp>
        <p:nvSpPr>
          <p:cNvPr id="430" name="Rectangle 6"/>
          <p:cNvSpPr txBox="1"/>
          <p:nvPr/>
        </p:nvSpPr>
        <p:spPr>
          <a:xfrm>
            <a:off x="2063220" y="3457169"/>
            <a:ext cx="1039473" cy="2592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spAutoFit/>
          </a:bodyPr>
          <a:lstStyle>
            <a:lvl1pPr>
              <a:defRPr sz="1800" b="1">
                <a:solidFill>
                  <a:schemeClr val="accent3">
                    <a:lumOff val="44000"/>
                  </a:schemeClr>
                </a:solidFill>
                <a:latin typeface="Arial"/>
                <a:ea typeface="Arial"/>
                <a:cs typeface="Arial"/>
                <a:sym typeface="Arial"/>
              </a:defRPr>
            </a:lvl1pPr>
          </a:lstStyle>
          <a:p>
            <a:r>
              <a:t>Water</a:t>
            </a:r>
          </a:p>
        </p:txBody>
      </p:sp>
      <p:sp>
        <p:nvSpPr>
          <p:cNvPr id="431" name="Rectangle 7"/>
          <p:cNvSpPr txBox="1"/>
          <p:nvPr/>
        </p:nvSpPr>
        <p:spPr>
          <a:xfrm>
            <a:off x="2663605" y="2286866"/>
            <a:ext cx="1139837" cy="2592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spAutoFit/>
          </a:bodyPr>
          <a:lstStyle>
            <a:lvl1pPr>
              <a:defRPr sz="1800" b="1">
                <a:solidFill>
                  <a:schemeClr val="accent3">
                    <a:lumOff val="44000"/>
                  </a:schemeClr>
                </a:solidFill>
                <a:latin typeface="Arial"/>
                <a:ea typeface="Arial"/>
                <a:cs typeface="Arial"/>
                <a:sym typeface="Arial"/>
              </a:defRPr>
            </a:lvl1pPr>
          </a:lstStyle>
          <a:p>
            <a:r>
              <a:t>Salmon</a:t>
            </a:r>
          </a:p>
        </p:txBody>
      </p:sp>
      <p:sp>
        <p:nvSpPr>
          <p:cNvPr id="432" name="Rectangle 8"/>
          <p:cNvSpPr txBox="1"/>
          <p:nvPr/>
        </p:nvSpPr>
        <p:spPr>
          <a:xfrm>
            <a:off x="4018505" y="3644453"/>
            <a:ext cx="867422" cy="2592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spAutoFit/>
          </a:bodyPr>
          <a:lstStyle>
            <a:lvl1pPr>
              <a:defRPr sz="1800" b="1">
                <a:solidFill>
                  <a:schemeClr val="accent3">
                    <a:lumOff val="44000"/>
                  </a:schemeClr>
                </a:solidFill>
                <a:latin typeface="Arial"/>
                <a:ea typeface="Arial"/>
                <a:cs typeface="Arial"/>
                <a:sym typeface="Arial"/>
              </a:defRPr>
            </a:lvl1pPr>
          </a:lstStyle>
          <a:p>
            <a:r>
              <a:t>Game</a:t>
            </a:r>
          </a:p>
        </p:txBody>
      </p:sp>
      <p:sp>
        <p:nvSpPr>
          <p:cNvPr id="433" name="Rectangle 9"/>
          <p:cNvSpPr txBox="1"/>
          <p:nvPr/>
        </p:nvSpPr>
        <p:spPr>
          <a:xfrm>
            <a:off x="1711052" y="5425896"/>
            <a:ext cx="867422" cy="2592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spAutoFit/>
          </a:bodyPr>
          <a:lstStyle>
            <a:lvl1pPr>
              <a:defRPr sz="1800" b="1">
                <a:solidFill>
                  <a:schemeClr val="accent3">
                    <a:lumOff val="44000"/>
                  </a:schemeClr>
                </a:solidFill>
                <a:latin typeface="Arial"/>
                <a:ea typeface="Arial"/>
                <a:cs typeface="Arial"/>
                <a:sym typeface="Arial"/>
              </a:defRPr>
            </a:lvl1pPr>
          </a:lstStyle>
          <a:p>
            <a:r>
              <a:t>Roots</a:t>
            </a:r>
          </a:p>
        </p:txBody>
      </p:sp>
      <p:sp>
        <p:nvSpPr>
          <p:cNvPr id="434" name="Rectangle 10"/>
          <p:cNvSpPr txBox="1"/>
          <p:nvPr/>
        </p:nvSpPr>
        <p:spPr>
          <a:xfrm>
            <a:off x="495944" y="3311105"/>
            <a:ext cx="1089656" cy="2592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spAutoFit/>
          </a:bodyPr>
          <a:lstStyle>
            <a:lvl1pPr>
              <a:defRPr sz="1800" b="1">
                <a:solidFill>
                  <a:schemeClr val="accent3">
                    <a:lumOff val="44000"/>
                  </a:schemeClr>
                </a:solidFill>
                <a:latin typeface="Arial"/>
                <a:ea typeface="Arial"/>
                <a:cs typeface="Arial"/>
                <a:sym typeface="Arial"/>
              </a:defRPr>
            </a:lvl1pPr>
          </a:lstStyle>
          <a:p>
            <a:r>
              <a:t>Berries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17</a:t>
            </a:fld>
            <a:endParaRPr/>
          </a:p>
        </p:txBody>
      </p:sp>
      <p:sp>
        <p:nvSpPr>
          <p:cNvPr id="437" name="Rectangle 7"/>
          <p:cNvSpPr txBox="1"/>
          <p:nvPr/>
        </p:nvSpPr>
        <p:spPr>
          <a:xfrm>
            <a:off x="5038697" y="1361583"/>
            <a:ext cx="3718595" cy="405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85750" indent="-285750" algn="l">
              <a:buSzPct val="100000"/>
              <a:buFont typeface="Arial"/>
              <a:buChar char="•"/>
              <a:defRPr sz="1800">
                <a:solidFill>
                  <a:srgbClr val="263750"/>
                </a:solidFill>
                <a:latin typeface="Palatino"/>
                <a:ea typeface="Palatino"/>
                <a:cs typeface="Palatino"/>
                <a:sym typeface="Palatino"/>
              </a:defRPr>
            </a:pPr>
            <a:r>
              <a:t>Increasing frequency and severity of </a:t>
            </a:r>
            <a:r>
              <a:rPr b="1"/>
              <a:t>winter flooding</a:t>
            </a:r>
            <a:r>
              <a:t> – eggs and overwintering juveniles</a:t>
            </a:r>
          </a:p>
          <a:p>
            <a:pPr marL="285750" indent="-285750" algn="l">
              <a:buSzPct val="100000"/>
              <a:buFont typeface="Arial"/>
              <a:buChar char="•"/>
              <a:defRPr sz="1800">
                <a:solidFill>
                  <a:srgbClr val="263750"/>
                </a:solidFill>
                <a:latin typeface="Palatino"/>
                <a:ea typeface="Palatino"/>
                <a:cs typeface="Palatino"/>
                <a:sym typeface="Palatino"/>
              </a:defRPr>
            </a:pPr>
            <a:endParaRPr/>
          </a:p>
          <a:p>
            <a:pPr marL="285750" indent="-285750" algn="l">
              <a:buSzPct val="100000"/>
              <a:buFont typeface="Arial"/>
              <a:buChar char="•"/>
              <a:defRPr sz="1800">
                <a:solidFill>
                  <a:srgbClr val="263750"/>
                </a:solidFill>
                <a:latin typeface="Palatino"/>
                <a:ea typeface="Palatino"/>
                <a:cs typeface="Palatino"/>
                <a:sym typeface="Palatino"/>
              </a:defRPr>
            </a:pPr>
            <a:r>
              <a:rPr b="1"/>
              <a:t>Summer low flows</a:t>
            </a:r>
            <a:r>
              <a:t> – migrating/spawning adults</a:t>
            </a:r>
          </a:p>
          <a:p>
            <a:pPr marL="285750" indent="-285750" algn="l">
              <a:buSzPct val="100000"/>
              <a:buFont typeface="Arial"/>
              <a:buChar char="•"/>
              <a:defRPr sz="1800">
                <a:solidFill>
                  <a:srgbClr val="263750"/>
                </a:solidFill>
                <a:latin typeface="Palatino"/>
                <a:ea typeface="Palatino"/>
                <a:cs typeface="Palatino"/>
                <a:sym typeface="Palatino"/>
              </a:defRPr>
            </a:pPr>
            <a:endParaRPr/>
          </a:p>
          <a:p>
            <a:pPr marL="285750" indent="-285750" algn="l">
              <a:buSzPct val="100000"/>
              <a:buFont typeface="Arial"/>
              <a:buChar char="•"/>
              <a:defRPr sz="1800">
                <a:solidFill>
                  <a:srgbClr val="263750"/>
                </a:solidFill>
                <a:latin typeface="Palatino"/>
                <a:ea typeface="Palatino"/>
                <a:cs typeface="Palatino"/>
                <a:sym typeface="Palatino"/>
              </a:defRPr>
            </a:pPr>
            <a:r>
              <a:rPr b="1"/>
              <a:t>Higher water temperatures</a:t>
            </a:r>
            <a:r>
              <a:t> – will stress migrating adults, and may disrupt growth and downstream migration timing of juveniles</a:t>
            </a:r>
          </a:p>
        </p:txBody>
      </p:sp>
      <p:grpSp>
        <p:nvGrpSpPr>
          <p:cNvPr id="440" name="Group"/>
          <p:cNvGrpSpPr/>
          <p:nvPr/>
        </p:nvGrpSpPr>
        <p:grpSpPr>
          <a:xfrm>
            <a:off x="-620421" y="1301406"/>
            <a:ext cx="5533231" cy="4174194"/>
            <a:chOff x="0" y="0"/>
            <a:chExt cx="5533230" cy="4174192"/>
          </a:xfrm>
        </p:grpSpPr>
        <p:pic>
          <p:nvPicPr>
            <p:cNvPr id="438" name="Picture 1" descr="Picture 1"/>
            <p:cNvPicPr>
              <a:picLocks noChangeAspect="1"/>
            </p:cNvPicPr>
            <p:nvPr/>
          </p:nvPicPr>
          <p:blipFill>
            <a:blip r:embed="rId2">
              <a:extLst/>
            </a:blip>
            <a:stretch>
              <a:fillRect/>
            </a:stretch>
          </p:blipFill>
          <p:spPr>
            <a:xfrm>
              <a:off x="0" y="0"/>
              <a:ext cx="5533231" cy="4174193"/>
            </a:xfrm>
            <a:prstGeom prst="rect">
              <a:avLst/>
            </a:prstGeom>
            <a:ln w="12700" cap="flat">
              <a:noFill/>
              <a:miter lim="400000"/>
            </a:ln>
            <a:effectLst/>
          </p:spPr>
        </p:pic>
        <p:sp>
          <p:nvSpPr>
            <p:cNvPr id="439" name="Rectangle 7"/>
            <p:cNvSpPr txBox="1"/>
            <p:nvPr/>
          </p:nvSpPr>
          <p:spPr>
            <a:xfrm>
              <a:off x="1403464" y="1809402"/>
              <a:ext cx="2092854" cy="47595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noAutofit/>
            </a:bodyPr>
            <a:lstStyle>
              <a:lvl1pPr>
                <a:defRPr sz="1800" b="1">
                  <a:solidFill>
                    <a:schemeClr val="accent3">
                      <a:lumOff val="44000"/>
                    </a:schemeClr>
                  </a:solidFill>
                  <a:latin typeface="Arial"/>
                  <a:ea typeface="Arial"/>
                  <a:cs typeface="Arial"/>
                  <a:sym typeface="Arial"/>
                </a:defRPr>
              </a:lvl1pPr>
            </a:lstStyle>
            <a:p>
              <a:r>
                <a:t>Salmon</a:t>
              </a:r>
            </a:p>
          </p:txBody>
        </p:sp>
      </p:grpSp>
      <p:sp>
        <p:nvSpPr>
          <p:cNvPr id="441" name="Title 2"/>
          <p:cNvSpPr txBox="1">
            <a:spLocks noGrp="1"/>
          </p:cNvSpPr>
          <p:nvPr>
            <p:ph type="title"/>
          </p:nvPr>
        </p:nvSpPr>
        <p:spPr>
          <a:xfrm>
            <a:off x="348608" y="348849"/>
            <a:ext cx="8446784" cy="687242"/>
          </a:xfrm>
          <a:prstGeom prst="rect">
            <a:avLst/>
          </a:prstGeom>
          <a:noFill/>
          <a:ln w="12700">
            <a:noFill/>
            <a:miter lim="400000"/>
          </a:ln>
        </p:spPr>
        <p:txBody>
          <a:bodyPr>
            <a:normAutofit fontScale="90000"/>
          </a:bodyPr>
          <a:lstStyle>
            <a:lvl1pPr defTabSz="813816">
              <a:defRPr sz="3916" b="0">
                <a:solidFill>
                  <a:srgbClr val="531116"/>
                </a:solidFill>
                <a:latin typeface="Times New Roman"/>
                <a:ea typeface="Times New Roman"/>
                <a:cs typeface="Times New Roman"/>
                <a:sym typeface="Times New Roman"/>
              </a:defRPr>
            </a:lvl1pPr>
          </a:lstStyle>
          <a:p>
            <a:r>
              <a:t>Impacts on the First Foods: Salmon</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18</a:t>
            </a:fld>
            <a:endParaRPr/>
          </a:p>
        </p:txBody>
      </p:sp>
      <p:sp>
        <p:nvSpPr>
          <p:cNvPr id="444" name="Rectangle 7"/>
          <p:cNvSpPr txBox="1"/>
          <p:nvPr/>
        </p:nvSpPr>
        <p:spPr>
          <a:xfrm>
            <a:off x="5602396" y="1427479"/>
            <a:ext cx="3180296" cy="3749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l">
              <a:defRPr sz="1800">
                <a:solidFill>
                  <a:srgbClr val="263750"/>
                </a:solidFill>
                <a:latin typeface="Palatino"/>
                <a:ea typeface="Palatino"/>
                <a:cs typeface="Palatino"/>
                <a:sym typeface="Palatino"/>
              </a:defRPr>
            </a:lvl1pPr>
          </a:lstStyle>
          <a:p>
            <a:r>
              <a:t>Water, transportation, and energy infrastructure face challenges from flooding, landslides, drought, wildfire, and heat waves. Climate change is projected to increase these risks, potentially compromising the reliability of water supplies, hydropower, and transportation across the region. </a:t>
            </a:r>
          </a:p>
        </p:txBody>
      </p:sp>
      <p:sp>
        <p:nvSpPr>
          <p:cNvPr id="445" name="Impact #3…"/>
          <p:cNvSpPr txBox="1">
            <a:spLocks noGrp="1"/>
          </p:cNvSpPr>
          <p:nvPr>
            <p:ph type="body" sz="quarter" idx="1"/>
          </p:nvPr>
        </p:nvSpPr>
        <p:spPr>
          <a:xfrm>
            <a:off x="286797" y="145468"/>
            <a:ext cx="7441153" cy="1229823"/>
          </a:xfrm>
          <a:prstGeom prst="rect">
            <a:avLst/>
          </a:prstGeom>
        </p:spPr>
        <p:txBody>
          <a:bodyPr anchor="ctr"/>
          <a:lstStyle/>
          <a:p>
            <a:pPr>
              <a:spcBef>
                <a:spcPts val="0"/>
              </a:spcBef>
              <a:defRPr sz="2400" i="1">
                <a:solidFill>
                  <a:srgbClr val="531116"/>
                </a:solidFill>
              </a:defRPr>
            </a:pPr>
            <a:r>
              <a:t>Impact #3</a:t>
            </a:r>
          </a:p>
          <a:p>
            <a:pPr>
              <a:spcBef>
                <a:spcPts val="0"/>
              </a:spcBef>
              <a:defRPr sz="4400" b="1">
                <a:solidFill>
                  <a:srgbClr val="531116"/>
                </a:solidFill>
              </a:defRPr>
            </a:pPr>
            <a:r>
              <a:t>Infrastructure</a:t>
            </a:r>
          </a:p>
        </p:txBody>
      </p:sp>
      <p:pic>
        <p:nvPicPr>
          <p:cNvPr id="446" name="92e8f1e40d93f111520f6a7067001200_s878x584.jpg" descr="92e8f1e40d93f111520f6a7067001200_s878x584.jpg"/>
          <p:cNvPicPr>
            <a:picLocks noChangeAspect="1"/>
          </p:cNvPicPr>
          <p:nvPr/>
        </p:nvPicPr>
        <p:blipFill>
          <a:blip r:embed="rId2">
            <a:extLst/>
          </a:blip>
          <a:stretch>
            <a:fillRect/>
          </a:stretch>
        </p:blipFill>
        <p:spPr>
          <a:xfrm>
            <a:off x="334367" y="1475645"/>
            <a:ext cx="5142327" cy="342040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19</a:t>
            </a:fld>
            <a:endParaRPr/>
          </a:p>
        </p:txBody>
      </p:sp>
      <p:pic>
        <p:nvPicPr>
          <p:cNvPr id="449" name="Content Placeholder 6" descr="Content Placeholder 6"/>
          <p:cNvPicPr>
            <a:picLocks noChangeAspect="1"/>
          </p:cNvPicPr>
          <p:nvPr/>
        </p:nvPicPr>
        <p:blipFill>
          <a:blip r:embed="rId3">
            <a:extLst/>
          </a:blip>
          <a:stretch>
            <a:fillRect/>
          </a:stretch>
        </p:blipFill>
        <p:spPr>
          <a:xfrm>
            <a:off x="972860" y="1389693"/>
            <a:ext cx="7198278" cy="4844339"/>
          </a:xfrm>
          <a:prstGeom prst="rect">
            <a:avLst/>
          </a:prstGeom>
          <a:ln w="12700">
            <a:miter lim="400000"/>
          </a:ln>
        </p:spPr>
      </p:pic>
      <p:sp>
        <p:nvSpPr>
          <p:cNvPr id="450" name="Title 2"/>
          <p:cNvSpPr txBox="1">
            <a:spLocks noGrp="1"/>
          </p:cNvSpPr>
          <p:nvPr>
            <p:ph type="title"/>
          </p:nvPr>
        </p:nvSpPr>
        <p:spPr>
          <a:xfrm>
            <a:off x="629840" y="457199"/>
            <a:ext cx="8013645" cy="582330"/>
          </a:xfrm>
          <a:prstGeom prst="rect">
            <a:avLst/>
          </a:prstGeom>
          <a:noFill/>
          <a:ln w="12700">
            <a:noFill/>
            <a:miter lim="400000"/>
          </a:ln>
        </p:spPr>
        <p:txBody>
          <a:bodyPr>
            <a:normAutofit fontScale="90000"/>
          </a:bodyPr>
          <a:lstStyle>
            <a:lvl1pPr defTabSz="539495">
              <a:defRPr sz="2596" b="0">
                <a:solidFill>
                  <a:srgbClr val="531116"/>
                </a:solidFill>
                <a:latin typeface="Times New Roman"/>
                <a:ea typeface="Times New Roman"/>
                <a:cs typeface="Times New Roman"/>
                <a:sym typeface="Times New Roman"/>
              </a:defRPr>
            </a:lvl1pPr>
          </a:lstStyle>
          <a:p>
            <a:r>
              <a:t>Multiple Climate Stressors Affect Vulnerable Infrastructure</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sp>
        <p:nvSpPr>
          <p:cNvPr id="353" name="Subtitle 1"/>
          <p:cNvSpPr txBox="1">
            <a:spLocks noGrp="1"/>
          </p:cNvSpPr>
          <p:nvPr>
            <p:ph type="body" sz="quarter" idx="1"/>
          </p:nvPr>
        </p:nvSpPr>
        <p:spPr>
          <a:xfrm>
            <a:off x="308113" y="2919060"/>
            <a:ext cx="6858001" cy="1655761"/>
          </a:xfrm>
          <a:prstGeom prst="rect">
            <a:avLst/>
          </a:prstGeom>
        </p:spPr>
        <p:txBody>
          <a:bodyPr/>
          <a:lstStyle/>
          <a:p>
            <a:endParaRPr/>
          </a:p>
        </p:txBody>
      </p:sp>
      <p:sp>
        <p:nvSpPr>
          <p:cNvPr id="354" name="Text Placeholder 3"/>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300"/>
              </a:spcBef>
              <a:buSzTx/>
              <a:buNone/>
              <a:defRPr sz="1600" b="1" i="1">
                <a:solidFill>
                  <a:schemeClr val="accent3">
                    <a:lumOff val="44000"/>
                  </a:schemeClr>
                </a:solidFill>
              </a:defRPr>
            </a:lvl1pPr>
          </a:lstStyle>
          <a:p>
            <a:r>
              <a:t>Chapter 1 | Overview</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20</a:t>
            </a:fld>
            <a:endParaRPr/>
          </a:p>
        </p:txBody>
      </p:sp>
      <p:sp>
        <p:nvSpPr>
          <p:cNvPr id="455" name="Rectangle 7"/>
          <p:cNvSpPr txBox="1"/>
          <p:nvPr/>
        </p:nvSpPr>
        <p:spPr>
          <a:xfrm>
            <a:off x="5501094" y="1300479"/>
            <a:ext cx="3218098" cy="369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l">
              <a:spcBef>
                <a:spcPts val="2000"/>
              </a:spcBef>
              <a:defRPr sz="1800">
                <a:solidFill>
                  <a:srgbClr val="263750"/>
                </a:solidFill>
                <a:latin typeface="Palatino"/>
                <a:ea typeface="Palatino"/>
                <a:cs typeface="Palatino"/>
                <a:sym typeface="Palatino"/>
              </a:defRPr>
            </a:pPr>
            <a:r>
              <a:t>Healthcare and social systems will likely be further challenged with the increasing frequency of acute events, or when cascading events occur. </a:t>
            </a:r>
          </a:p>
          <a:p>
            <a:pPr algn="l">
              <a:spcBef>
                <a:spcPts val="2000"/>
              </a:spcBef>
              <a:defRPr sz="1800">
                <a:solidFill>
                  <a:srgbClr val="263750"/>
                </a:solidFill>
                <a:latin typeface="Palatino"/>
                <a:ea typeface="Palatino"/>
                <a:cs typeface="Palatino"/>
                <a:sym typeface="Palatino"/>
              </a:defRPr>
            </a:pPr>
            <a:r>
              <a:t>In addition to an increased likelihood of hazards and epidemics, disruptions in local economies and food systems are projected to result in more chronic health risks.</a:t>
            </a:r>
          </a:p>
        </p:txBody>
      </p:sp>
      <p:sp>
        <p:nvSpPr>
          <p:cNvPr id="456" name="Impact #4…"/>
          <p:cNvSpPr txBox="1">
            <a:spLocks noGrp="1"/>
          </p:cNvSpPr>
          <p:nvPr>
            <p:ph type="body" sz="quarter" idx="1"/>
          </p:nvPr>
        </p:nvSpPr>
        <p:spPr>
          <a:xfrm>
            <a:off x="286797" y="145468"/>
            <a:ext cx="7441153" cy="1229823"/>
          </a:xfrm>
          <a:prstGeom prst="rect">
            <a:avLst/>
          </a:prstGeom>
        </p:spPr>
        <p:txBody>
          <a:bodyPr anchor="ctr"/>
          <a:lstStyle/>
          <a:p>
            <a:pPr>
              <a:spcBef>
                <a:spcPts val="0"/>
              </a:spcBef>
              <a:defRPr sz="2400" i="1">
                <a:solidFill>
                  <a:srgbClr val="531116"/>
                </a:solidFill>
              </a:defRPr>
            </a:pPr>
            <a:r>
              <a:t>Impact #4</a:t>
            </a:r>
          </a:p>
          <a:p>
            <a:pPr>
              <a:spcBef>
                <a:spcPts val="0"/>
              </a:spcBef>
              <a:defRPr sz="4400" b="1">
                <a:solidFill>
                  <a:srgbClr val="531116"/>
                </a:solidFill>
              </a:defRPr>
            </a:pPr>
            <a:r>
              <a:t>Health</a:t>
            </a:r>
          </a:p>
        </p:txBody>
      </p:sp>
      <p:pic>
        <p:nvPicPr>
          <p:cNvPr id="457" name="CuDsZWgWAAAiH9H.jpg" descr="CuDsZWgWAAAiH9H.jpg"/>
          <p:cNvPicPr>
            <a:picLocks noChangeAspect="1"/>
          </p:cNvPicPr>
          <p:nvPr/>
        </p:nvPicPr>
        <p:blipFill>
          <a:blip r:embed="rId2">
            <a:extLst/>
          </a:blip>
          <a:srcRect t="4371" r="36705"/>
          <a:stretch>
            <a:fillRect/>
          </a:stretch>
        </p:blipFill>
        <p:spPr>
          <a:xfrm>
            <a:off x="330199" y="1397308"/>
            <a:ext cx="4986959" cy="4213105"/>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21</a:t>
            </a:fld>
            <a:endParaRPr/>
          </a:p>
        </p:txBody>
      </p:sp>
      <p:sp>
        <p:nvSpPr>
          <p:cNvPr id="460"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15 | Tribes and Indigenous Peoples</a:t>
            </a:r>
          </a:p>
        </p:txBody>
      </p:sp>
      <p:sp>
        <p:nvSpPr>
          <p:cNvPr id="461" name="Content Placeholder 4"/>
          <p:cNvSpPr txBox="1"/>
          <p:nvPr/>
        </p:nvSpPr>
        <p:spPr>
          <a:xfrm>
            <a:off x="442466" y="1789195"/>
            <a:ext cx="4082455" cy="45629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lnSpcReduction="10000"/>
          </a:bodyPr>
          <a:lstStyle>
            <a:lvl1pPr algn="l">
              <a:spcBef>
                <a:spcPts val="1200"/>
              </a:spcBef>
              <a:defRPr sz="2000">
                <a:latin typeface="Times New Roman"/>
                <a:ea typeface="Times New Roman"/>
                <a:cs typeface="Times New Roman"/>
                <a:sym typeface="Times New Roman"/>
              </a:defRPr>
            </a:lvl1pPr>
          </a:lstStyle>
          <a:p>
            <a:r>
              <a:t>Indigenous health is based on interconnected social and ecological systems that are being disrupted by a changing climate. As these changes continue, the health of individuals and communities will be uniquely challenged by climate impacts to lands, waters, foods, and other plant and animal species. These impacts threaten sites, practices, and relationships with cultural, spiritual, or ceremonial importance that are foundational to Indigenous peoples’ cultural heritages, identities, and physical and mental health.</a:t>
            </a:r>
          </a:p>
        </p:txBody>
      </p:sp>
      <p:pic>
        <p:nvPicPr>
          <p:cNvPr id="462" name="salmon_feast.jpg" descr="salmon_feast.jpg"/>
          <p:cNvPicPr>
            <a:picLocks noChangeAspect="1"/>
          </p:cNvPicPr>
          <p:nvPr/>
        </p:nvPicPr>
        <p:blipFill>
          <a:blip r:embed="rId2">
            <a:extLst/>
          </a:blip>
          <a:srcRect t="12500" b="12500"/>
          <a:stretch>
            <a:fillRect/>
          </a:stretch>
        </p:blipFill>
        <p:spPr>
          <a:xfrm>
            <a:off x="4634011" y="1804332"/>
            <a:ext cx="6605489" cy="3715588"/>
          </a:xfrm>
          <a:prstGeom prst="rect">
            <a:avLst/>
          </a:prstGeom>
          <a:ln w="12700">
            <a:miter lim="400000"/>
          </a:ln>
        </p:spPr>
      </p:pic>
      <p:sp>
        <p:nvSpPr>
          <p:cNvPr id="463" name="Text Placeholder 1"/>
          <p:cNvSpPr txBox="1">
            <a:spLocks noGrp="1"/>
          </p:cNvSpPr>
          <p:nvPr>
            <p:ph type="body" sz="quarter" idx="1"/>
          </p:nvPr>
        </p:nvSpPr>
        <p:spPr>
          <a:xfrm>
            <a:off x="1074197" y="399468"/>
            <a:ext cx="7441153" cy="1229823"/>
          </a:xfrm>
          <a:prstGeom prst="rect">
            <a:avLst/>
          </a:prstGeom>
        </p:spPr>
        <p:txBody>
          <a:bodyPr>
            <a:normAutofit lnSpcReduction="10000"/>
          </a:bodyPr>
          <a:lstStyle/>
          <a:p>
            <a:pPr defTabSz="566927">
              <a:spcBef>
                <a:spcPts val="0"/>
              </a:spcBef>
              <a:defRPr sz="2232" i="1">
                <a:solidFill>
                  <a:srgbClr val="531116"/>
                </a:solidFill>
                <a:latin typeface="Times New Roman"/>
                <a:ea typeface="Times New Roman"/>
                <a:cs typeface="Times New Roman"/>
                <a:sym typeface="Times New Roman"/>
              </a:defRPr>
            </a:pPr>
            <a:r>
              <a:t>Key Message #2</a:t>
            </a:r>
          </a:p>
          <a:p>
            <a:pPr defTabSz="566927">
              <a:spcBef>
                <a:spcPts val="0"/>
              </a:spcBef>
              <a:defRPr sz="2728" b="1">
                <a:solidFill>
                  <a:srgbClr val="531116"/>
                </a:solidFill>
                <a:latin typeface="Times New Roman"/>
                <a:ea typeface="Times New Roman"/>
                <a:cs typeface="Times New Roman"/>
                <a:sym typeface="Times New Roman"/>
              </a:defRPr>
            </a:pPr>
            <a:r>
              <a:t>Physical, Mental, and Indigenous Values-Based Health at Risk</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22</a:t>
            </a:fld>
            <a:endParaRPr/>
          </a:p>
        </p:txBody>
      </p:sp>
      <p:sp>
        <p:nvSpPr>
          <p:cNvPr id="466" name="Rectangle 7"/>
          <p:cNvSpPr txBox="1"/>
          <p:nvPr/>
        </p:nvSpPr>
        <p:spPr>
          <a:xfrm>
            <a:off x="5302161" y="1478279"/>
            <a:ext cx="3404331" cy="3596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l">
              <a:defRPr sz="1700">
                <a:solidFill>
                  <a:srgbClr val="263750"/>
                </a:solidFill>
                <a:latin typeface="Palatino"/>
                <a:ea typeface="Palatino"/>
                <a:cs typeface="Palatino"/>
                <a:sym typeface="Palatino"/>
              </a:defRPr>
            </a:pPr>
            <a:r>
              <a:t>Communities on the front lines of climate change experience the first, and often the worst, effects. Frontline communities in the Northwest include tribes and Indigenous peoples.</a:t>
            </a:r>
          </a:p>
          <a:p>
            <a:pPr algn="l">
              <a:defRPr sz="1700">
                <a:solidFill>
                  <a:srgbClr val="263750"/>
                </a:solidFill>
                <a:latin typeface="Palatino"/>
                <a:ea typeface="Palatino"/>
                <a:cs typeface="Palatino"/>
                <a:sym typeface="Palatino"/>
              </a:defRPr>
            </a:pPr>
            <a:endParaRPr/>
          </a:p>
          <a:p>
            <a:pPr algn="l">
              <a:defRPr sz="1700">
                <a:solidFill>
                  <a:srgbClr val="263750"/>
                </a:solidFill>
                <a:latin typeface="Palatino"/>
                <a:ea typeface="Palatino"/>
                <a:cs typeface="Palatino"/>
                <a:sym typeface="Palatino"/>
              </a:defRPr>
            </a:pPr>
            <a:r>
              <a:t>These communities frequently lack economic and political capital and have fewer resources to prepare for and cope with climate disruptions. </a:t>
            </a:r>
          </a:p>
        </p:txBody>
      </p:sp>
      <p:sp>
        <p:nvSpPr>
          <p:cNvPr id="467" name="Impact #5…"/>
          <p:cNvSpPr txBox="1">
            <a:spLocks noGrp="1"/>
          </p:cNvSpPr>
          <p:nvPr>
            <p:ph type="body" sz="quarter" idx="1"/>
          </p:nvPr>
        </p:nvSpPr>
        <p:spPr>
          <a:xfrm>
            <a:off x="286797" y="145468"/>
            <a:ext cx="7441153" cy="1229823"/>
          </a:xfrm>
          <a:prstGeom prst="rect">
            <a:avLst/>
          </a:prstGeom>
        </p:spPr>
        <p:txBody>
          <a:bodyPr anchor="ctr"/>
          <a:lstStyle/>
          <a:p>
            <a:pPr>
              <a:spcBef>
                <a:spcPts val="0"/>
              </a:spcBef>
              <a:defRPr sz="2400" i="1">
                <a:solidFill>
                  <a:srgbClr val="531116"/>
                </a:solidFill>
              </a:defRPr>
            </a:pPr>
            <a:r>
              <a:t>Impact #5</a:t>
            </a:r>
          </a:p>
          <a:p>
            <a:pPr>
              <a:spcBef>
                <a:spcPts val="0"/>
              </a:spcBef>
              <a:defRPr sz="4400" b="1">
                <a:solidFill>
                  <a:srgbClr val="531116"/>
                </a:solidFill>
              </a:defRPr>
            </a:pPr>
            <a:r>
              <a:t>Front Line Communities</a:t>
            </a:r>
          </a:p>
        </p:txBody>
      </p:sp>
      <p:pic>
        <p:nvPicPr>
          <p:cNvPr id="468" name="Content Placeholder 6" descr="Content Placeholder 6"/>
          <p:cNvPicPr>
            <a:picLocks noChangeAspect="1"/>
          </p:cNvPicPr>
          <p:nvPr/>
        </p:nvPicPr>
        <p:blipFill>
          <a:blip r:embed="rId2">
            <a:extLst/>
          </a:blip>
          <a:stretch>
            <a:fillRect/>
          </a:stretch>
        </p:blipFill>
        <p:spPr>
          <a:xfrm>
            <a:off x="289347" y="1582849"/>
            <a:ext cx="4857217" cy="2890637"/>
          </a:xfrm>
          <a:prstGeom prst="rect">
            <a:avLst/>
          </a:prstGeom>
          <a:ln w="12700">
            <a:miter lim="400000"/>
          </a:ln>
        </p:spPr>
      </p:pic>
      <p:sp>
        <p:nvSpPr>
          <p:cNvPr id="469" name="Coastal floodwaters inundated the Quinault Indian Nation’s lower village of Taholah"/>
          <p:cNvSpPr txBox="1"/>
          <p:nvPr/>
        </p:nvSpPr>
        <p:spPr>
          <a:xfrm>
            <a:off x="274037" y="4528645"/>
            <a:ext cx="4257190" cy="5400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l">
              <a:defRPr sz="1600" i="1">
                <a:solidFill>
                  <a:srgbClr val="531116"/>
                </a:solidFill>
                <a:latin typeface="Times New Roman"/>
                <a:ea typeface="Times New Roman"/>
                <a:cs typeface="Times New Roman"/>
                <a:sym typeface="Times New Roman"/>
              </a:defRPr>
            </a:lvl1pPr>
          </a:lstStyle>
          <a:p>
            <a:r>
              <a:t>Coastal floodwaters inundated the Quinault Indian Nation’s lower village of Taholah</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23</a:t>
            </a:fld>
            <a:endParaRPr/>
          </a:p>
        </p:txBody>
      </p:sp>
      <p:pic>
        <p:nvPicPr>
          <p:cNvPr id="472" name="Content Placeholder 6" descr="Content Placeholder 6"/>
          <p:cNvPicPr>
            <a:picLocks noChangeAspect="1"/>
          </p:cNvPicPr>
          <p:nvPr/>
        </p:nvPicPr>
        <p:blipFill>
          <a:blip r:embed="rId2">
            <a:extLst/>
          </a:blip>
          <a:srcRect r="54161"/>
          <a:stretch>
            <a:fillRect/>
          </a:stretch>
        </p:blipFill>
        <p:spPr>
          <a:xfrm>
            <a:off x="401490" y="248890"/>
            <a:ext cx="4033649" cy="3028499"/>
          </a:xfrm>
          <a:prstGeom prst="rect">
            <a:avLst/>
          </a:prstGeom>
          <a:ln w="12700">
            <a:miter lim="400000"/>
          </a:ln>
        </p:spPr>
      </p:pic>
      <p:sp>
        <p:nvSpPr>
          <p:cNvPr id="473" name="Title 2"/>
          <p:cNvSpPr txBox="1">
            <a:spLocks noGrp="1"/>
          </p:cNvSpPr>
          <p:nvPr>
            <p:ph type="title"/>
          </p:nvPr>
        </p:nvSpPr>
        <p:spPr>
          <a:xfrm>
            <a:off x="4600723" y="566662"/>
            <a:ext cx="4309519" cy="2021236"/>
          </a:xfrm>
          <a:prstGeom prst="rect">
            <a:avLst/>
          </a:prstGeom>
          <a:noFill/>
          <a:ln w="12700">
            <a:noFill/>
            <a:miter lim="400000"/>
          </a:ln>
        </p:spPr>
        <p:txBody>
          <a:bodyPr/>
          <a:lstStyle/>
          <a:p>
            <a:pPr defTabSz="493776">
              <a:defRPr sz="3186" b="0">
                <a:solidFill>
                  <a:srgbClr val="531116"/>
                </a:solidFill>
                <a:latin typeface="Times New Roman"/>
                <a:ea typeface="Times New Roman"/>
                <a:cs typeface="Times New Roman"/>
                <a:sym typeface="Times New Roman"/>
              </a:defRPr>
            </a:pPr>
            <a:r>
              <a:t>Isle de Jean Charles, Lousiana</a:t>
            </a:r>
          </a:p>
          <a:p>
            <a:pPr defTabSz="493776">
              <a:defRPr sz="2376" b="0" i="1">
                <a:solidFill>
                  <a:srgbClr val="531116"/>
                </a:solidFill>
                <a:latin typeface="Times New Roman"/>
                <a:ea typeface="Times New Roman"/>
                <a:cs typeface="Times New Roman"/>
                <a:sym typeface="Times New Roman"/>
              </a:defRPr>
            </a:pPr>
            <a:r>
              <a:t>Isle de Jean Charles Band of Biloxi-Chitimacha-Choctaw Tribe</a:t>
            </a:r>
          </a:p>
        </p:txBody>
      </p:sp>
      <p:sp>
        <p:nvSpPr>
          <p:cNvPr id="474" name="Title 2"/>
          <p:cNvSpPr txBox="1"/>
          <p:nvPr/>
        </p:nvSpPr>
        <p:spPr>
          <a:xfrm>
            <a:off x="4718934" y="3814373"/>
            <a:ext cx="4073097" cy="1502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chor="b">
            <a:normAutofit/>
          </a:bodyPr>
          <a:lstStyle/>
          <a:p>
            <a:pPr algn="l">
              <a:defRPr sz="3200">
                <a:solidFill>
                  <a:srgbClr val="531116"/>
                </a:solidFill>
                <a:latin typeface="Times New Roman"/>
                <a:ea typeface="Times New Roman"/>
                <a:cs typeface="Times New Roman"/>
                <a:sym typeface="Times New Roman"/>
              </a:defRPr>
            </a:pPr>
            <a:r>
              <a:t>Kivalina, Alaska</a:t>
            </a:r>
          </a:p>
          <a:p>
            <a:pPr algn="l">
              <a:defRPr sz="2400" i="1">
                <a:solidFill>
                  <a:srgbClr val="531116"/>
                </a:solidFill>
                <a:latin typeface="Times New Roman"/>
                <a:ea typeface="Times New Roman"/>
                <a:cs typeface="Times New Roman"/>
                <a:sym typeface="Times New Roman"/>
              </a:defRPr>
            </a:pPr>
            <a:r>
              <a:t>Inupiat</a:t>
            </a:r>
          </a:p>
        </p:txBody>
      </p:sp>
      <p:pic>
        <p:nvPicPr>
          <p:cNvPr id="475" name="Content Placeholder 6" descr="Content Placeholder 6"/>
          <p:cNvPicPr>
            <a:picLocks noChangeAspect="1"/>
          </p:cNvPicPr>
          <p:nvPr/>
        </p:nvPicPr>
        <p:blipFill>
          <a:blip r:embed="rId2">
            <a:extLst/>
          </a:blip>
          <a:srcRect l="48157"/>
          <a:stretch>
            <a:fillRect/>
          </a:stretch>
        </p:blipFill>
        <p:spPr>
          <a:xfrm>
            <a:off x="375488" y="3627090"/>
            <a:ext cx="4085789" cy="2712345"/>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24</a:t>
            </a:fld>
            <a:endParaRPr/>
          </a:p>
        </p:txBody>
      </p:sp>
      <p:sp>
        <p:nvSpPr>
          <p:cNvPr id="478" name="Content Placeholder 1"/>
          <p:cNvSpPr txBox="1">
            <a:spLocks noGrp="1"/>
          </p:cNvSpPr>
          <p:nvPr>
            <p:ph type="body" idx="1"/>
          </p:nvPr>
        </p:nvSpPr>
        <p:spPr>
          <a:xfrm>
            <a:off x="628650" y="2319687"/>
            <a:ext cx="7886700" cy="3857276"/>
          </a:xfrm>
          <a:prstGeom prst="rect">
            <a:avLst/>
          </a:prstGeom>
        </p:spPr>
        <p:txBody>
          <a:bodyPr/>
          <a:lstStyle/>
          <a:p>
            <a:r>
              <a:t>For most Northwest tribes and Indigenous peoples, salmon fishing is more than a cultural, subsistence, and economic act. The tribes view salmon as an extension of life and an indicator of environmental health, and loss of salmon is equated with the loss of tribal identity and culture. As a testament of the importance of salmon, Julia Davis-Wheeler, a Nez Perce elder, stated: “We need the salmon because it is part of our lives and part of our history. The salmon is a part of us, and we are a part of it. Our children need to be able to feel what it is like to catch and eat salmon. They need to be able to experience that sense of respect that many of us have felt in past years.”</a:t>
            </a:r>
          </a:p>
        </p:txBody>
      </p:sp>
      <p:sp>
        <p:nvSpPr>
          <p:cNvPr id="479"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0"/>
              </a:spcBef>
              <a:buSzTx/>
              <a:buNone/>
              <a:defRPr sz="4400">
                <a:solidFill>
                  <a:srgbClr val="531116"/>
                </a:solidFill>
              </a:defRPr>
            </a:lvl1pPr>
          </a:lstStyle>
          <a:p>
            <a:r>
              <a:t>Notable Quotes</a:t>
            </a:r>
          </a:p>
        </p:txBody>
      </p:sp>
      <p:sp>
        <p:nvSpPr>
          <p:cNvPr id="480"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24</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25</a:t>
            </a:fld>
            <a:endParaRPr/>
          </a:p>
        </p:txBody>
      </p:sp>
      <p:sp>
        <p:nvSpPr>
          <p:cNvPr id="483" name="Content Placeholder 1"/>
          <p:cNvSpPr txBox="1">
            <a:spLocks noGrp="1"/>
          </p:cNvSpPr>
          <p:nvPr>
            <p:ph type="body" idx="1"/>
          </p:nvPr>
        </p:nvSpPr>
        <p:spPr>
          <a:xfrm>
            <a:off x="628650" y="2002054"/>
            <a:ext cx="7886700" cy="4174909"/>
          </a:xfrm>
          <a:prstGeom prst="rect">
            <a:avLst/>
          </a:prstGeom>
        </p:spPr>
        <p:txBody>
          <a:bodyPr/>
          <a:lstStyle/>
          <a:p>
            <a:r>
              <a:t>The cultural practice of harvesting and consuming First Foods is integral to tribes and Indigenous health. Many tribes, such as the Confederated Tribes of the Umatilla Indian Reservation are using climate change vulnerability assessments and climate change adaptation plans to alter how First Foods are managed. </a:t>
            </a:r>
          </a:p>
          <a:p>
            <a:r>
              <a:t>Tribes can exercise their sovereign rights to manage their resources in a self-determined and culturally appropriate manner, thereby increasing each tribe’s adaptive capacity to respond to climate change impacts on tribal lands, foods, health, and cultures. Tribes can also increase their adaptive capacity through regional networks, such as the Columbia River Inter-Tribal Fish Commission, that support tribal and Indigenous planning and management.</a:t>
            </a:r>
          </a:p>
        </p:txBody>
      </p:sp>
      <p:sp>
        <p:nvSpPr>
          <p:cNvPr id="484"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0"/>
              </a:spcBef>
              <a:buSzTx/>
              <a:buNone/>
              <a:defRPr sz="4400">
                <a:solidFill>
                  <a:srgbClr val="531116"/>
                </a:solidFill>
              </a:defRPr>
            </a:lvl1pPr>
          </a:lstStyle>
          <a:p>
            <a:r>
              <a:t>Notable Quotes</a:t>
            </a:r>
          </a:p>
        </p:txBody>
      </p:sp>
      <p:sp>
        <p:nvSpPr>
          <p:cNvPr id="485"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24</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26</a:t>
            </a:fld>
            <a:endParaRPr/>
          </a:p>
        </p:txBody>
      </p:sp>
      <p:sp>
        <p:nvSpPr>
          <p:cNvPr id="488" name="Content Placeholder 1"/>
          <p:cNvSpPr txBox="1">
            <a:spLocks noGrp="1"/>
          </p:cNvSpPr>
          <p:nvPr>
            <p:ph type="body" idx="1"/>
          </p:nvPr>
        </p:nvSpPr>
        <p:spPr>
          <a:xfrm>
            <a:off x="628650" y="2367814"/>
            <a:ext cx="7886700" cy="3809150"/>
          </a:xfrm>
          <a:prstGeom prst="rect">
            <a:avLst/>
          </a:prstGeom>
        </p:spPr>
        <p:txBody>
          <a:bodyPr/>
          <a:lstStyle/>
          <a:p>
            <a:r>
              <a:t>Adaptation strategies aimed at restoring and enhancing salmon fisheries can be more successful when traditional knowledge is coupled with modern science. For example, the Nez Perce Tribe used local tribal knowledge to construct “natural” rearing ponds in the Columbia River coupled with introducing wild salmon as broodstock to enhance and restore a culturally significant salmon population. Adaptation and informed management can reduce the consequences to those who enjoy and value these resources.</a:t>
            </a:r>
          </a:p>
        </p:txBody>
      </p:sp>
      <p:sp>
        <p:nvSpPr>
          <p:cNvPr id="489"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0"/>
              </a:spcBef>
              <a:buSzTx/>
              <a:buNone/>
              <a:defRPr sz="4400">
                <a:solidFill>
                  <a:srgbClr val="531116"/>
                </a:solidFill>
              </a:defRPr>
            </a:lvl1pPr>
          </a:lstStyle>
          <a:p>
            <a:r>
              <a:t>Notable Quotes</a:t>
            </a:r>
          </a:p>
        </p:txBody>
      </p:sp>
      <p:sp>
        <p:nvSpPr>
          <p:cNvPr id="490"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24</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27</a:t>
            </a:fld>
            <a:endParaRPr/>
          </a:p>
        </p:txBody>
      </p:sp>
      <p:sp>
        <p:nvSpPr>
          <p:cNvPr id="493" name="Content Placeholder 1"/>
          <p:cNvSpPr txBox="1">
            <a:spLocks noGrp="1"/>
          </p:cNvSpPr>
          <p:nvPr>
            <p:ph type="body" idx="1"/>
          </p:nvPr>
        </p:nvSpPr>
        <p:spPr>
          <a:xfrm>
            <a:off x="628650" y="2002054"/>
            <a:ext cx="7886700" cy="4174909"/>
          </a:xfrm>
          <a:prstGeom prst="rect">
            <a:avLst/>
          </a:prstGeom>
        </p:spPr>
        <p:txBody>
          <a:bodyPr/>
          <a:lstStyle>
            <a:lvl1pPr>
              <a:defRPr sz="3600"/>
            </a:lvl1pPr>
          </a:lstStyle>
          <a:p>
            <a:r>
              <a:t>As fisheries become stressed due to climate change, additional management strategies are likely to be needed to maintain fish populations. Strategies that focus on habitat quality and quantity are likely to be the most successful.</a:t>
            </a:r>
          </a:p>
        </p:txBody>
      </p:sp>
      <p:sp>
        <p:nvSpPr>
          <p:cNvPr id="494"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0"/>
              </a:spcBef>
              <a:buSzTx/>
              <a:buNone/>
              <a:defRPr sz="4400">
                <a:solidFill>
                  <a:srgbClr val="531116"/>
                </a:solidFill>
              </a:defRPr>
            </a:lvl1pPr>
          </a:lstStyle>
          <a:p>
            <a:r>
              <a:t>Notable Quotes</a:t>
            </a:r>
          </a:p>
        </p:txBody>
      </p:sp>
      <p:sp>
        <p:nvSpPr>
          <p:cNvPr id="495"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24</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28</a:t>
            </a:fld>
            <a:endParaRPr/>
          </a:p>
        </p:txBody>
      </p:sp>
      <p:sp>
        <p:nvSpPr>
          <p:cNvPr id="498" name="Preparing for the Future"/>
          <p:cNvSpPr txBox="1">
            <a:spLocks noGrp="1"/>
          </p:cNvSpPr>
          <p:nvPr>
            <p:ph type="ctrTitle"/>
          </p:nvPr>
        </p:nvSpPr>
        <p:spPr>
          <a:prstGeom prst="rect">
            <a:avLst/>
          </a:prstGeom>
        </p:spPr>
        <p:txBody>
          <a:bodyPr/>
          <a:lstStyle/>
          <a:p>
            <a:r>
              <a:t>Preparing for the Future</a:t>
            </a:r>
          </a:p>
        </p:txBody>
      </p:sp>
      <p:sp>
        <p:nvSpPr>
          <p:cNvPr id="499" name="Body"/>
          <p:cNvSpPr txBox="1">
            <a:spLocks noGrp="1"/>
          </p:cNvSpPr>
          <p:nvPr>
            <p:ph type="subTitle" sz="quarter" idx="1"/>
          </p:nvPr>
        </p:nvSpPr>
        <p:spPr>
          <a:prstGeom prst="rect">
            <a:avLst/>
          </a:prstGeom>
        </p:spPr>
        <p:txBody>
          <a:bodyPr/>
          <a:lstStyle/>
          <a:p>
            <a:endParaRP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 name="jeQS3xO.png" descr="jeQS3xO.png"/>
          <p:cNvPicPr>
            <a:picLocks noChangeAspect="1"/>
          </p:cNvPicPr>
          <p:nvPr/>
        </p:nvPicPr>
        <p:blipFill>
          <a:blip r:embed="rId2">
            <a:extLst/>
          </a:blip>
          <a:stretch>
            <a:fillRect/>
          </a:stretch>
        </p:blipFill>
        <p:spPr>
          <a:xfrm>
            <a:off x="-692731" y="-79041"/>
            <a:ext cx="10529462" cy="7016082"/>
          </a:xfrm>
          <a:prstGeom prst="rect">
            <a:avLst/>
          </a:prstGeom>
          <a:ln w="12700">
            <a:miter lim="400000"/>
          </a:ln>
        </p:spPr>
      </p:pic>
      <p:sp>
        <p:nvSpPr>
          <p:cNvPr id="50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29</a:t>
            </a:fld>
            <a:endParaRPr/>
          </a:p>
        </p:txBody>
      </p:sp>
      <p:grpSp>
        <p:nvGrpSpPr>
          <p:cNvPr id="505" name="Group"/>
          <p:cNvGrpSpPr/>
          <p:nvPr/>
        </p:nvGrpSpPr>
        <p:grpSpPr>
          <a:xfrm>
            <a:off x="625312" y="4030758"/>
            <a:ext cx="7893376" cy="2065228"/>
            <a:chOff x="0" y="0"/>
            <a:chExt cx="7893374" cy="2065227"/>
          </a:xfrm>
        </p:grpSpPr>
        <p:sp>
          <p:nvSpPr>
            <p:cNvPr id="503" name="Rectangle"/>
            <p:cNvSpPr/>
            <p:nvPr/>
          </p:nvSpPr>
          <p:spPr>
            <a:xfrm>
              <a:off x="0" y="0"/>
              <a:ext cx="7893375" cy="2065228"/>
            </a:xfrm>
            <a:prstGeom prst="rect">
              <a:avLst/>
            </a:prstGeom>
            <a:solidFill>
              <a:schemeClr val="accent3">
                <a:lumOff val="44000"/>
                <a:alpha val="91104"/>
              </a:schemeClr>
            </a:solidFill>
            <a:ln w="12700" cap="flat">
              <a:noFill/>
              <a:miter lim="400000"/>
            </a:ln>
            <a:effectLst/>
          </p:spPr>
          <p:txBody>
            <a:bodyPr wrap="square" lIns="45719" tIns="45719" rIns="45719" bIns="45719" numCol="1" anchor="ctr">
              <a:noAutofit/>
            </a:bodyPr>
            <a:lstStyle/>
            <a:p>
              <a:endParaRPr/>
            </a:p>
          </p:txBody>
        </p:sp>
        <p:sp>
          <p:nvSpPr>
            <p:cNvPr id="504" name="My father always read the weather signs. He could see in the fall what the winter would be like. But the last years that he lived, he was a worried man. The signs didn’t make sense anymore.”"/>
            <p:cNvSpPr txBox="1"/>
            <p:nvPr/>
          </p:nvSpPr>
          <p:spPr>
            <a:xfrm>
              <a:off x="97142" y="123293"/>
              <a:ext cx="7699090" cy="18186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r>
                <a:t>My father always read the weather signs. He could see in the fall what the winter would be like. But the last years that he lived, he was a worried man. The signs didn’t make sense anymore.”</a:t>
              </a:r>
            </a:p>
          </p:txBody>
        </p:sp>
      </p:gr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505"/>
                                        </p:tgtEl>
                                        <p:attrNameLst>
                                          <p:attrName>style.visibility</p:attrName>
                                        </p:attrNameLst>
                                      </p:cBhvr>
                                      <p:to>
                                        <p:strVal val="visible"/>
                                      </p:to>
                                    </p:set>
                                    <p:animEffect transition="in" filter="dissolve">
                                      <p:cBhvr>
                                        <p:cTn id="7" dur="1500"/>
                                        <p:tgtEl>
                                          <p:spTgt spid="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 grpId="1"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
        <p:nvSpPr>
          <p:cNvPr id="357" name="Text Placeholder 1"/>
          <p:cNvSpPr txBox="1">
            <a:spLocks noGrp="1"/>
          </p:cNvSpPr>
          <p:nvPr>
            <p:ph type="body" sz="quarter" idx="1"/>
          </p:nvPr>
        </p:nvSpPr>
        <p:spPr>
          <a:xfrm>
            <a:off x="1074197" y="612043"/>
            <a:ext cx="7441153" cy="804936"/>
          </a:xfrm>
          <a:prstGeom prst="rect">
            <a:avLst/>
          </a:prstGeom>
        </p:spPr>
        <p:txBody>
          <a:bodyPr/>
          <a:lstStyle>
            <a:lvl1pPr>
              <a:spcBef>
                <a:spcPts val="0"/>
              </a:spcBef>
              <a:defRPr sz="4400">
                <a:solidFill>
                  <a:srgbClr val="531116"/>
                </a:solidFill>
                <a:latin typeface="Times New Roman"/>
                <a:ea typeface="Times New Roman"/>
                <a:cs typeface="Times New Roman"/>
                <a:sym typeface="Times New Roman"/>
              </a:defRPr>
            </a:lvl1pPr>
          </a:lstStyle>
          <a:p>
            <a:r>
              <a:t>Introduction: NCA4 Vol II</a:t>
            </a:r>
          </a:p>
        </p:txBody>
      </p:sp>
      <p:sp>
        <p:nvSpPr>
          <p:cNvPr id="358"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1</a:t>
            </a:r>
          </a:p>
        </p:txBody>
      </p:sp>
      <p:sp>
        <p:nvSpPr>
          <p:cNvPr id="359"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 | Overview</a:t>
            </a:r>
          </a:p>
        </p:txBody>
      </p:sp>
      <p:sp>
        <p:nvSpPr>
          <p:cNvPr id="360" name="Content Placeholder 4"/>
          <p:cNvSpPr txBox="1"/>
          <p:nvPr/>
        </p:nvSpPr>
        <p:spPr>
          <a:xfrm>
            <a:off x="628650" y="1825624"/>
            <a:ext cx="7886700" cy="4351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a:bodyPr>
          <a:lstStyle/>
          <a:p>
            <a:pPr marL="342900" indent="-342900" algn="l">
              <a:lnSpc>
                <a:spcPct val="90000"/>
              </a:lnSpc>
              <a:spcBef>
                <a:spcPts val="1200"/>
              </a:spcBef>
              <a:buSzPct val="100000"/>
              <a:buFont typeface="Arial"/>
              <a:buChar char="•"/>
              <a:defRPr sz="1800">
                <a:latin typeface="Times New Roman"/>
                <a:ea typeface="Times New Roman"/>
                <a:cs typeface="Times New Roman"/>
                <a:sym typeface="Times New Roman"/>
              </a:defRPr>
            </a:pPr>
            <a:r>
              <a:t>Earth’s climate is now changing </a:t>
            </a:r>
            <a:r>
              <a:rPr b="1"/>
              <a:t>faster than at any point in modern civilization</a:t>
            </a:r>
          </a:p>
          <a:p>
            <a:pPr marL="342900" indent="-342900" algn="l">
              <a:lnSpc>
                <a:spcPct val="90000"/>
              </a:lnSpc>
              <a:spcBef>
                <a:spcPts val="1200"/>
              </a:spcBef>
              <a:buSzPct val="100000"/>
              <a:buFont typeface="Arial"/>
              <a:buChar char="•"/>
              <a:defRPr sz="1800">
                <a:latin typeface="Times New Roman"/>
                <a:ea typeface="Times New Roman"/>
                <a:cs typeface="Times New Roman"/>
                <a:sym typeface="Times New Roman"/>
              </a:defRPr>
            </a:pPr>
            <a:r>
              <a:t>These changes are primarily the </a:t>
            </a:r>
            <a:r>
              <a:rPr b="1"/>
              <a:t>result of human activities</a:t>
            </a:r>
          </a:p>
          <a:p>
            <a:pPr marL="342900" indent="-342900" algn="l">
              <a:lnSpc>
                <a:spcPct val="90000"/>
              </a:lnSpc>
              <a:spcBef>
                <a:spcPts val="1200"/>
              </a:spcBef>
              <a:buSzPct val="100000"/>
              <a:buFont typeface="Arial"/>
              <a:buChar char="•"/>
              <a:defRPr sz="1800">
                <a:latin typeface="Times New Roman"/>
                <a:ea typeface="Times New Roman"/>
                <a:cs typeface="Times New Roman"/>
                <a:sym typeface="Times New Roman"/>
              </a:defRPr>
            </a:pPr>
            <a:r>
              <a:t>The impacts of climate change are </a:t>
            </a:r>
            <a:r>
              <a:rPr b="1"/>
              <a:t>already being felt </a:t>
            </a:r>
            <a:r>
              <a:t>across the country, and climate-related threats are rising</a:t>
            </a:r>
          </a:p>
          <a:p>
            <a:pPr marL="342900" indent="-342900" algn="l">
              <a:lnSpc>
                <a:spcPct val="90000"/>
              </a:lnSpc>
              <a:spcBef>
                <a:spcPts val="1200"/>
              </a:spcBef>
              <a:buSzPct val="100000"/>
              <a:buFont typeface="Arial"/>
              <a:buChar char="•"/>
              <a:defRPr sz="1800">
                <a:latin typeface="Times New Roman"/>
                <a:ea typeface="Times New Roman"/>
                <a:cs typeface="Times New Roman"/>
                <a:sym typeface="Times New Roman"/>
              </a:defRPr>
            </a:pPr>
            <a:r>
              <a:t>Current global efforts to mitigate the causes of climate change and regional efforts to adapt to the impacts are </a:t>
            </a:r>
            <a:r>
              <a:rPr b="1"/>
              <a:t>not occurring at scales needed to avoid substantial damages </a:t>
            </a:r>
            <a:r>
              <a:t>to the U.S. economy, environment, and human health and well-being over the coming decades</a:t>
            </a:r>
          </a:p>
          <a:p>
            <a:pPr marL="342900" indent="-342900" algn="l">
              <a:lnSpc>
                <a:spcPct val="90000"/>
              </a:lnSpc>
              <a:spcBef>
                <a:spcPts val="1200"/>
              </a:spcBef>
              <a:buSzPct val="100000"/>
              <a:buFont typeface="Arial"/>
              <a:buChar char="•"/>
              <a:defRPr sz="1800">
                <a:latin typeface="Times New Roman"/>
                <a:ea typeface="Times New Roman"/>
                <a:cs typeface="Times New Roman"/>
                <a:sym typeface="Times New Roman"/>
              </a:defRPr>
            </a:pPr>
            <a:r>
              <a:t>Earth’s climate </a:t>
            </a:r>
            <a:r>
              <a:rPr b="1"/>
              <a:t>will continue to change over this century and beyond</a:t>
            </a:r>
            <a:r>
              <a:t>. After mid-century, how much the climate changes will depend primarily on global emissions of greenhouse gases and on the response of Earth’s climate system to human-induced warming</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30</a:t>
            </a:fld>
            <a:endParaRPr/>
          </a:p>
        </p:txBody>
      </p:sp>
      <p:sp>
        <p:nvSpPr>
          <p:cNvPr id="508" name="Content Placeholder 1"/>
          <p:cNvSpPr txBox="1">
            <a:spLocks noGrp="1"/>
          </p:cNvSpPr>
          <p:nvPr>
            <p:ph type="body" idx="1"/>
          </p:nvPr>
        </p:nvSpPr>
        <p:spPr>
          <a:xfrm>
            <a:off x="621660" y="1775448"/>
            <a:ext cx="7886701" cy="4174909"/>
          </a:xfrm>
          <a:prstGeom prst="rect">
            <a:avLst/>
          </a:prstGeom>
        </p:spPr>
        <p:txBody>
          <a:bodyPr>
            <a:normAutofit lnSpcReduction="10000"/>
          </a:bodyPr>
          <a:lstStyle/>
          <a:p>
            <a:pPr defTabSz="859536">
              <a:spcBef>
                <a:spcPts val="1100"/>
              </a:spcBef>
              <a:defRPr sz="3384"/>
            </a:pPr>
            <a:r>
              <a:t>“The greatest impact of climate chaos is the end of predictable decision-making landscapes—the loss of the ability to plan optimally and the need to find rugged strategies for non-foreseeable futures.</a:t>
            </a:r>
          </a:p>
          <a:p>
            <a:pPr defTabSz="859536">
              <a:spcBef>
                <a:spcPts val="1100"/>
              </a:spcBef>
              <a:defRPr sz="3384"/>
            </a:pPr>
            <a:r>
              <a:t>We’re only just starting to [grasp] the enormity of that.”</a:t>
            </a:r>
          </a:p>
          <a:p>
            <a:pPr algn="r" defTabSz="859536">
              <a:spcBef>
                <a:spcPts val="1100"/>
              </a:spcBef>
              <a:defRPr sz="2726" i="1"/>
            </a:pPr>
            <a:r>
              <a:t>—Alex Steffen, Climate Advisor</a:t>
            </a:r>
          </a:p>
        </p:txBody>
      </p:sp>
      <p:sp>
        <p:nvSpPr>
          <p:cNvPr id="509" name="Text Placeholder 2"/>
          <p:cNvSpPr>
            <a:spLocks noGrp="1"/>
          </p:cNvSpPr>
          <p:nvPr>
            <p:ph type="body" idx="13"/>
          </p:nvPr>
        </p:nvSpPr>
        <p:spPr>
          <a:xfrm>
            <a:off x="1074197" y="612043"/>
            <a:ext cx="7441153" cy="80493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spcBef>
                <a:spcPts val="0"/>
              </a:spcBef>
              <a:buSzTx/>
              <a:buNone/>
              <a:defRPr sz="4400">
                <a:solidFill>
                  <a:srgbClr val="531116"/>
                </a:solidFill>
              </a:defRPr>
            </a:lvl1pPr>
          </a:lstStyle>
          <a:p>
            <a:r>
              <a:t>Making Preparations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31</a:t>
            </a:fld>
            <a:endParaRPr/>
          </a:p>
        </p:txBody>
      </p:sp>
      <p:pic>
        <p:nvPicPr>
          <p:cNvPr id="512" name="Content Placeholder 4" descr="Content Placeholder 4"/>
          <p:cNvPicPr>
            <a:picLocks noChangeAspect="1"/>
          </p:cNvPicPr>
          <p:nvPr/>
        </p:nvPicPr>
        <p:blipFill>
          <a:blip r:embed="rId2">
            <a:extLst/>
          </a:blip>
          <a:stretch>
            <a:fillRect/>
          </a:stretch>
        </p:blipFill>
        <p:spPr>
          <a:xfrm>
            <a:off x="1709193" y="896890"/>
            <a:ext cx="5725614" cy="5596138"/>
          </a:xfrm>
          <a:prstGeom prst="rect">
            <a:avLst/>
          </a:prstGeom>
          <a:ln w="12700">
            <a:miter lim="400000"/>
          </a:ln>
        </p:spPr>
      </p:pic>
      <p:sp>
        <p:nvSpPr>
          <p:cNvPr id="513" name="Title 2"/>
          <p:cNvSpPr txBox="1">
            <a:spLocks noGrp="1"/>
          </p:cNvSpPr>
          <p:nvPr>
            <p:ph type="title"/>
          </p:nvPr>
        </p:nvSpPr>
        <p:spPr>
          <a:xfrm>
            <a:off x="629839" y="200373"/>
            <a:ext cx="8177277" cy="696518"/>
          </a:xfrm>
          <a:prstGeom prst="rect">
            <a:avLst/>
          </a:prstGeom>
          <a:noFill/>
          <a:ln w="12700">
            <a:noFill/>
            <a:miter lim="400000"/>
          </a:ln>
        </p:spPr>
        <p:txBody>
          <a:bodyPr>
            <a:normAutofit fontScale="90000"/>
          </a:bodyPr>
          <a:lstStyle>
            <a:lvl1pPr defTabSz="822959">
              <a:defRPr sz="3959" b="0">
                <a:solidFill>
                  <a:srgbClr val="531116"/>
                </a:solidFill>
                <a:latin typeface="Times New Roman"/>
                <a:ea typeface="Times New Roman"/>
                <a:cs typeface="Times New Roman"/>
                <a:sym typeface="Times New Roman"/>
              </a:defRPr>
            </a:lvl1pPr>
          </a:lstStyle>
          <a:p>
            <a:r>
              <a:t>Adaptation Stages and Progress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32</a:t>
            </a:fld>
            <a:endParaRPr/>
          </a:p>
        </p:txBody>
      </p:sp>
      <p:sp>
        <p:nvSpPr>
          <p:cNvPr id="516" name="Text Placeholder 1"/>
          <p:cNvSpPr txBox="1">
            <a:spLocks noGrp="1"/>
          </p:cNvSpPr>
          <p:nvPr>
            <p:ph type="body" sz="quarter" idx="1"/>
          </p:nvPr>
        </p:nvSpPr>
        <p:spPr>
          <a:xfrm>
            <a:off x="1074197" y="612043"/>
            <a:ext cx="7441153" cy="804936"/>
          </a:xfrm>
          <a:prstGeom prst="rect">
            <a:avLst/>
          </a:prstGeom>
        </p:spPr>
        <p:txBody>
          <a:bodyPr/>
          <a:lstStyle>
            <a:lvl1pPr>
              <a:spcBef>
                <a:spcPts val="0"/>
              </a:spcBef>
              <a:defRPr sz="4400">
                <a:solidFill>
                  <a:srgbClr val="531116"/>
                </a:solidFill>
                <a:latin typeface="Times New Roman"/>
                <a:ea typeface="Times New Roman"/>
                <a:cs typeface="Times New Roman"/>
                <a:sym typeface="Times New Roman"/>
              </a:defRPr>
            </a:lvl1pPr>
          </a:lstStyle>
          <a:p>
            <a:r>
              <a:t>Key Message #3</a:t>
            </a:r>
          </a:p>
        </p:txBody>
      </p:sp>
      <p:sp>
        <p:nvSpPr>
          <p:cNvPr id="517"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15</a:t>
            </a:r>
          </a:p>
        </p:txBody>
      </p:sp>
      <p:sp>
        <p:nvSpPr>
          <p:cNvPr id="518"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15 | Tribes and Indigenous Peoples</a:t>
            </a:r>
          </a:p>
        </p:txBody>
      </p:sp>
      <p:sp>
        <p:nvSpPr>
          <p:cNvPr id="519" name="Content Placeholder 4"/>
          <p:cNvSpPr txBox="1"/>
          <p:nvPr/>
        </p:nvSpPr>
        <p:spPr>
          <a:xfrm>
            <a:off x="628650" y="2021304"/>
            <a:ext cx="7886700" cy="4155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a:bodyPr>
          <a:lstStyle/>
          <a:p>
            <a:pPr algn="l">
              <a:spcBef>
                <a:spcPts val="1200"/>
              </a:spcBef>
              <a:defRPr sz="2000">
                <a:latin typeface="Times New Roman"/>
                <a:ea typeface="Times New Roman"/>
                <a:cs typeface="Times New Roman"/>
                <a:sym typeface="Times New Roman"/>
              </a:defRPr>
            </a:pPr>
            <a:r>
              <a:t>Many Indigenous peoples have been proactively identifying and addressing climate impacts; however, institutional barriers exist in the United States that severely limit their adaptive capacities. </a:t>
            </a:r>
          </a:p>
          <a:p>
            <a:pPr algn="l">
              <a:spcBef>
                <a:spcPts val="1200"/>
              </a:spcBef>
              <a:defRPr sz="2000">
                <a:latin typeface="Times New Roman"/>
                <a:ea typeface="Times New Roman"/>
                <a:cs typeface="Times New Roman"/>
                <a:sym typeface="Times New Roman"/>
              </a:defRPr>
            </a:pPr>
            <a:r>
              <a:t>These barriers include limited access to traditional territory and resources and the limitations of existing policies, programs, and funding mechanisms in accounting for the unique conditions of Indigenous communities. </a:t>
            </a:r>
          </a:p>
          <a:p>
            <a:pPr algn="l">
              <a:spcBef>
                <a:spcPts val="1200"/>
              </a:spcBef>
              <a:defRPr sz="2000">
                <a:latin typeface="Times New Roman"/>
                <a:ea typeface="Times New Roman"/>
                <a:cs typeface="Times New Roman"/>
                <a:sym typeface="Times New Roman"/>
              </a:defRPr>
            </a:pPr>
            <a:r>
              <a:t>Successful adaptation in Indigenous contexts relies on use of Indigenous knowledge, resilient and robust social systems and protocols, a commitment to principles of self-determination, and proactive efforts on the part of federal, state, and local governments to alleviate institutional barriers. </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33</a:t>
            </a:fld>
            <a:endParaRPr/>
          </a:p>
        </p:txBody>
      </p:sp>
      <p:sp>
        <p:nvSpPr>
          <p:cNvPr id="522" name="Title 1"/>
          <p:cNvSpPr txBox="1">
            <a:spLocks noGrp="1"/>
          </p:cNvSpPr>
          <p:nvPr>
            <p:ph type="title"/>
          </p:nvPr>
        </p:nvSpPr>
        <p:spPr>
          <a:xfrm>
            <a:off x="329888" y="4640476"/>
            <a:ext cx="8484224" cy="1143001"/>
          </a:xfrm>
          <a:prstGeom prst="rect">
            <a:avLst/>
          </a:prstGeom>
        </p:spPr>
        <p:txBody>
          <a:bodyPr>
            <a:normAutofit fontScale="90000"/>
          </a:bodyPr>
          <a:lstStyle>
            <a:lvl1pPr defTabSz="731520">
              <a:defRPr sz="3520"/>
            </a:lvl1pPr>
          </a:lstStyle>
          <a:p>
            <a:r>
              <a:t>Tribal Climate Change Response, Preparations, and Mitigation Efforts</a:t>
            </a:r>
          </a:p>
        </p:txBody>
      </p:sp>
      <p:pic>
        <p:nvPicPr>
          <p:cNvPr id="523" name="critfc-logo-earthtone-blue-orange.pdf" descr="critfc-logo-earthtone-blue-orange.pdf"/>
          <p:cNvPicPr>
            <a:picLocks noChangeAspect="1"/>
          </p:cNvPicPr>
          <p:nvPr/>
        </p:nvPicPr>
        <p:blipFill>
          <a:blip r:embed="rId2">
            <a:extLst/>
          </a:blip>
          <a:stretch>
            <a:fillRect/>
          </a:stretch>
        </p:blipFill>
        <p:spPr>
          <a:xfrm>
            <a:off x="4772631" y="87178"/>
            <a:ext cx="4353280" cy="428244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34</a:t>
            </a:fld>
            <a:endParaRPr/>
          </a:p>
        </p:txBody>
      </p:sp>
      <p:sp>
        <p:nvSpPr>
          <p:cNvPr id="526" name="Title 1"/>
          <p:cNvSpPr txBox="1">
            <a:spLocks noGrp="1"/>
          </p:cNvSpPr>
          <p:nvPr>
            <p:ph type="title"/>
          </p:nvPr>
        </p:nvSpPr>
        <p:spPr>
          <a:xfrm>
            <a:off x="457647" y="274588"/>
            <a:ext cx="8228708" cy="1143001"/>
          </a:xfrm>
          <a:prstGeom prst="rect">
            <a:avLst/>
          </a:prstGeom>
        </p:spPr>
        <p:txBody>
          <a:bodyPr/>
          <a:lstStyle/>
          <a:p>
            <a:r>
              <a:t>CRITFC Climate Change Work</a:t>
            </a:r>
          </a:p>
        </p:txBody>
      </p:sp>
      <p:sp>
        <p:nvSpPr>
          <p:cNvPr id="527" name="Content Placeholder 2"/>
          <p:cNvSpPr txBox="1">
            <a:spLocks noGrp="1"/>
          </p:cNvSpPr>
          <p:nvPr>
            <p:ph type="body" sz="half" idx="1"/>
          </p:nvPr>
        </p:nvSpPr>
        <p:spPr>
          <a:xfrm>
            <a:off x="457647" y="1600646"/>
            <a:ext cx="5185917" cy="4525121"/>
          </a:xfrm>
          <a:prstGeom prst="rect">
            <a:avLst/>
          </a:prstGeom>
        </p:spPr>
        <p:txBody>
          <a:bodyPr/>
          <a:lstStyle/>
          <a:p>
            <a:pPr marL="342646" indent="-342646">
              <a:spcBef>
                <a:spcPts val="1200"/>
              </a:spcBef>
              <a:defRPr sz="2500"/>
            </a:pPr>
            <a:endParaRPr/>
          </a:p>
          <a:p>
            <a:pPr marL="342646" indent="-342646">
              <a:spcBef>
                <a:spcPts val="1200"/>
              </a:spcBef>
              <a:defRPr sz="2500"/>
            </a:pPr>
            <a:r>
              <a:t>Initiated in 2005 due to tribal observations of changes with the First Foods</a:t>
            </a:r>
          </a:p>
          <a:p>
            <a:pPr marL="342646" indent="-342646">
              <a:spcBef>
                <a:spcPts val="1200"/>
              </a:spcBef>
              <a:defRPr sz="2500"/>
            </a:pPr>
            <a:r>
              <a:t>CRITFC Commission resolution in July 2009: treaty rights protecting First Foods be given the highest consideration in legislation and policy</a:t>
            </a:r>
          </a:p>
        </p:txBody>
      </p:sp>
      <p:pic>
        <p:nvPicPr>
          <p:cNvPr id="528" name="Picture 1" descr="Picture 1"/>
          <p:cNvPicPr>
            <a:picLocks noChangeAspect="1"/>
          </p:cNvPicPr>
          <p:nvPr/>
        </p:nvPicPr>
        <p:blipFill>
          <a:blip r:embed="rId2">
            <a:extLst/>
          </a:blip>
          <a:stretch>
            <a:fillRect/>
          </a:stretch>
        </p:blipFill>
        <p:spPr>
          <a:xfrm>
            <a:off x="5857875" y="2035968"/>
            <a:ext cx="2715742" cy="34290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35</a:t>
            </a:fld>
            <a:endParaRPr/>
          </a:p>
        </p:txBody>
      </p:sp>
      <p:sp>
        <p:nvSpPr>
          <p:cNvPr id="531" name="Title 1"/>
          <p:cNvSpPr txBox="1">
            <a:spLocks noGrp="1"/>
          </p:cNvSpPr>
          <p:nvPr>
            <p:ph type="title"/>
          </p:nvPr>
        </p:nvSpPr>
        <p:spPr>
          <a:xfrm>
            <a:off x="457647" y="274588"/>
            <a:ext cx="8228708" cy="1143001"/>
          </a:xfrm>
          <a:prstGeom prst="rect">
            <a:avLst/>
          </a:prstGeom>
        </p:spPr>
        <p:txBody>
          <a:bodyPr/>
          <a:lstStyle/>
          <a:p>
            <a:r>
              <a:t>CRITFC Climate Change Work</a:t>
            </a:r>
          </a:p>
        </p:txBody>
      </p:sp>
      <p:sp>
        <p:nvSpPr>
          <p:cNvPr id="532" name="Content Placeholder 2"/>
          <p:cNvSpPr txBox="1">
            <a:spLocks noGrp="1"/>
          </p:cNvSpPr>
          <p:nvPr>
            <p:ph type="body" idx="1"/>
          </p:nvPr>
        </p:nvSpPr>
        <p:spPr>
          <a:xfrm>
            <a:off x="457647" y="1339453"/>
            <a:ext cx="8228708" cy="4982767"/>
          </a:xfrm>
          <a:prstGeom prst="rect">
            <a:avLst/>
          </a:prstGeom>
        </p:spPr>
        <p:txBody>
          <a:bodyPr/>
          <a:lstStyle/>
          <a:p>
            <a:pPr marL="342646" indent="-342646">
              <a:spcBef>
                <a:spcPts val="800"/>
              </a:spcBef>
              <a:defRPr sz="2500"/>
            </a:pPr>
            <a:r>
              <a:t>Provide technical and legislative support for tribes in climate-related work and make resources available on the CRITFC website</a:t>
            </a:r>
          </a:p>
          <a:p>
            <a:pPr marL="342646" indent="-342646">
              <a:spcBef>
                <a:spcPts val="800"/>
              </a:spcBef>
              <a:defRPr sz="2500"/>
            </a:pPr>
            <a:r>
              <a:t>Work on increasing and sustaining funding opportunities regionally and nationally for tribes for climate-related projects</a:t>
            </a:r>
          </a:p>
          <a:p>
            <a:pPr marL="342646" indent="-342646">
              <a:spcBef>
                <a:spcPts val="800"/>
              </a:spcBef>
              <a:defRPr sz="2500"/>
            </a:pPr>
            <a:r>
              <a:t>Conduct tribal workshops, presentations and collaborate with numerous agencies and organizations</a:t>
            </a:r>
          </a:p>
          <a:p>
            <a:pPr marL="342646" indent="-342646">
              <a:spcBef>
                <a:spcPts val="800"/>
              </a:spcBef>
              <a:defRPr sz="2500"/>
            </a:pPr>
            <a:r>
              <a:t>Coordinate the CRITFC Intertribal Climate Change Workgroup</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36</a:t>
            </a:fld>
            <a:endParaRPr/>
          </a:p>
        </p:txBody>
      </p:sp>
      <p:sp>
        <p:nvSpPr>
          <p:cNvPr id="535" name="Title 1"/>
          <p:cNvSpPr txBox="1">
            <a:spLocks noGrp="1"/>
          </p:cNvSpPr>
          <p:nvPr>
            <p:ph type="ctrTitle"/>
          </p:nvPr>
        </p:nvSpPr>
        <p:spPr>
          <a:xfrm>
            <a:off x="392906" y="240631"/>
            <a:ext cx="8465343" cy="1087662"/>
          </a:xfrm>
          <a:prstGeom prst="rect">
            <a:avLst/>
          </a:prstGeom>
        </p:spPr>
        <p:txBody>
          <a:bodyPr/>
          <a:lstStyle>
            <a:lvl1pPr>
              <a:defRPr sz="4000"/>
            </a:lvl1pPr>
          </a:lstStyle>
          <a:p>
            <a:r>
              <a:t>Ecological and Habitat Research/Work</a:t>
            </a:r>
          </a:p>
        </p:txBody>
      </p:sp>
      <p:sp>
        <p:nvSpPr>
          <p:cNvPr id="536" name="TextBox 4"/>
          <p:cNvSpPr txBox="1"/>
          <p:nvPr/>
        </p:nvSpPr>
        <p:spPr>
          <a:xfrm>
            <a:off x="392906" y="1328291"/>
            <a:ext cx="4446985" cy="3735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l">
              <a:spcBef>
                <a:spcPts val="1200"/>
              </a:spcBef>
              <a:defRPr sz="2500">
                <a:latin typeface="Times New Roman"/>
                <a:ea typeface="Times New Roman"/>
                <a:cs typeface="Times New Roman"/>
                <a:sym typeface="Times New Roman"/>
              </a:defRPr>
            </a:pPr>
            <a:r>
              <a:t>Completed Water Temperature Modeling for Future Climate Change Scenarios</a:t>
            </a:r>
            <a:endParaRPr>
              <a:solidFill>
                <a:srgbClr val="263750"/>
              </a:solidFill>
              <a:latin typeface="Palatino"/>
              <a:ea typeface="Palatino"/>
              <a:cs typeface="Palatino"/>
              <a:sym typeface="Palatino"/>
            </a:endParaRPr>
          </a:p>
          <a:p>
            <a:pPr marL="401822" indent="-401822" algn="l">
              <a:spcBef>
                <a:spcPts val="1200"/>
              </a:spcBef>
              <a:buSzPct val="100000"/>
              <a:buFont typeface="Arial"/>
              <a:buChar char="•"/>
              <a:defRPr sz="2500">
                <a:latin typeface="Times New Roman"/>
                <a:ea typeface="Times New Roman"/>
                <a:cs typeface="Times New Roman"/>
                <a:sym typeface="Times New Roman"/>
              </a:defRPr>
            </a:pPr>
            <a:r>
              <a:t>Satus and Toppenish Watersheds (Tributaries of Yakama Basin)</a:t>
            </a:r>
            <a:endParaRPr>
              <a:solidFill>
                <a:srgbClr val="263750"/>
              </a:solidFill>
              <a:latin typeface="Palatino"/>
              <a:ea typeface="Palatino"/>
              <a:cs typeface="Palatino"/>
              <a:sym typeface="Palatino"/>
            </a:endParaRPr>
          </a:p>
          <a:p>
            <a:pPr marL="401822" indent="-401822" algn="l">
              <a:spcBef>
                <a:spcPts val="1200"/>
              </a:spcBef>
              <a:buSzPct val="100000"/>
              <a:buFont typeface="Arial"/>
              <a:buChar char="•"/>
              <a:defRPr sz="2500">
                <a:latin typeface="Times New Roman"/>
                <a:ea typeface="Times New Roman"/>
                <a:cs typeface="Times New Roman"/>
                <a:sym typeface="Times New Roman"/>
              </a:defRPr>
            </a:pPr>
            <a:r>
              <a:t>Upper Grande Ronde River Basin</a:t>
            </a:r>
            <a:endParaRPr>
              <a:solidFill>
                <a:srgbClr val="263750"/>
              </a:solidFill>
              <a:latin typeface="Palatino"/>
              <a:ea typeface="Palatino"/>
              <a:cs typeface="Palatino"/>
              <a:sym typeface="Palatino"/>
            </a:endParaRPr>
          </a:p>
          <a:p>
            <a:pPr marL="344488" indent="-344488" algn="l">
              <a:buSzPct val="100000"/>
              <a:buFont typeface="Arial"/>
              <a:buChar char="•"/>
              <a:defRPr sz="2500">
                <a:latin typeface="Times New Roman"/>
                <a:ea typeface="Times New Roman"/>
                <a:cs typeface="Times New Roman"/>
                <a:sym typeface="Times New Roman"/>
              </a:defRPr>
            </a:pPr>
            <a:r>
              <a:t>Nez Perce Tribal Ceded Lands</a:t>
            </a:r>
          </a:p>
        </p:txBody>
      </p:sp>
      <p:pic>
        <p:nvPicPr>
          <p:cNvPr id="537" name="Picture 9" descr="Picture 9"/>
          <p:cNvPicPr>
            <a:picLocks noChangeAspect="1"/>
          </p:cNvPicPr>
          <p:nvPr/>
        </p:nvPicPr>
        <p:blipFill>
          <a:blip r:embed="rId2">
            <a:extLst/>
          </a:blip>
          <a:stretch>
            <a:fillRect/>
          </a:stretch>
        </p:blipFill>
        <p:spPr>
          <a:xfrm>
            <a:off x="4839889" y="1503952"/>
            <a:ext cx="4018360" cy="301377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37</a:t>
            </a:fld>
            <a:endParaRPr/>
          </a:p>
        </p:txBody>
      </p:sp>
      <p:sp>
        <p:nvSpPr>
          <p:cNvPr id="540" name="Title 1"/>
          <p:cNvSpPr txBox="1">
            <a:spLocks noGrp="1"/>
          </p:cNvSpPr>
          <p:nvPr>
            <p:ph type="title"/>
          </p:nvPr>
        </p:nvSpPr>
        <p:spPr>
          <a:xfrm>
            <a:off x="457647" y="274588"/>
            <a:ext cx="8228708" cy="1143001"/>
          </a:xfrm>
          <a:prstGeom prst="rect">
            <a:avLst/>
          </a:prstGeom>
        </p:spPr>
        <p:txBody>
          <a:bodyPr/>
          <a:lstStyle>
            <a:lvl1pPr>
              <a:defRPr sz="4000"/>
            </a:lvl1pPr>
          </a:lstStyle>
          <a:p>
            <a:r>
              <a:t>Ecological and Habitat Research/Work</a:t>
            </a:r>
          </a:p>
        </p:txBody>
      </p:sp>
      <p:sp>
        <p:nvSpPr>
          <p:cNvPr id="541" name="Content Placeholder 2"/>
          <p:cNvSpPr txBox="1">
            <a:spLocks noGrp="1"/>
          </p:cNvSpPr>
          <p:nvPr>
            <p:ph type="body" idx="1"/>
          </p:nvPr>
        </p:nvSpPr>
        <p:spPr>
          <a:xfrm>
            <a:off x="457647" y="1500187"/>
            <a:ext cx="8228708" cy="4525121"/>
          </a:xfrm>
          <a:prstGeom prst="rect">
            <a:avLst/>
          </a:prstGeom>
        </p:spPr>
        <p:txBody>
          <a:bodyPr/>
          <a:lstStyle/>
          <a:p>
            <a:pPr marL="0" indent="0">
              <a:lnSpc>
                <a:spcPct val="80000"/>
              </a:lnSpc>
              <a:spcBef>
                <a:spcPts val="600"/>
              </a:spcBef>
              <a:buSzTx/>
              <a:buNone/>
              <a:defRPr sz="2700"/>
            </a:pPr>
            <a:r>
              <a:t>Cold Water Refuge (CWR) Protection</a:t>
            </a:r>
          </a:p>
          <a:p>
            <a:pPr marL="0" indent="0">
              <a:lnSpc>
                <a:spcPct val="80000"/>
              </a:lnSpc>
              <a:spcBef>
                <a:spcPts val="600"/>
              </a:spcBef>
              <a:buSzTx/>
              <a:buNone/>
              <a:defRPr sz="2700"/>
            </a:pPr>
            <a:endParaRPr/>
          </a:p>
          <a:p>
            <a:pPr defTabSz="1300459">
              <a:lnSpc>
                <a:spcPct val="80000"/>
              </a:lnSpc>
              <a:spcBef>
                <a:spcPts val="600"/>
              </a:spcBef>
              <a:defRPr sz="2700"/>
            </a:pPr>
            <a:r>
              <a:t>Concentrate efforts on cold water refuges at risk</a:t>
            </a:r>
          </a:p>
          <a:p>
            <a:pPr marL="1107429" lvl="1" indent="-457200" defTabSz="1300459">
              <a:lnSpc>
                <a:spcPct val="80000"/>
              </a:lnSpc>
              <a:spcBef>
                <a:spcPts val="500"/>
              </a:spcBef>
              <a:defRPr sz="2300"/>
            </a:pPr>
            <a:r>
              <a:t>Deschutes River</a:t>
            </a:r>
          </a:p>
          <a:p>
            <a:pPr marL="1107429" lvl="1" indent="-457200" defTabSz="1300459">
              <a:lnSpc>
                <a:spcPct val="80000"/>
              </a:lnSpc>
              <a:spcBef>
                <a:spcPts val="500"/>
              </a:spcBef>
              <a:defRPr sz="2300"/>
            </a:pPr>
            <a:r>
              <a:t>Sandy River</a:t>
            </a:r>
          </a:p>
          <a:p>
            <a:pPr marL="1107429" lvl="1" indent="-457200" defTabSz="1300459">
              <a:lnSpc>
                <a:spcPct val="80000"/>
              </a:lnSpc>
              <a:spcBef>
                <a:spcPts val="500"/>
              </a:spcBef>
              <a:defRPr sz="2300"/>
            </a:pPr>
            <a:r>
              <a:t>Wind River</a:t>
            </a:r>
          </a:p>
          <a:p>
            <a:pPr marL="1107429" lvl="1" indent="-457200" defTabSz="1300459">
              <a:lnSpc>
                <a:spcPct val="80000"/>
              </a:lnSpc>
              <a:spcBef>
                <a:spcPts val="500"/>
              </a:spcBef>
              <a:defRPr sz="2300"/>
            </a:pPr>
            <a:r>
              <a:t>Klickitat River</a:t>
            </a:r>
          </a:p>
          <a:p>
            <a:pPr marL="1107429" lvl="1" indent="-457200" defTabSz="1300459">
              <a:lnSpc>
                <a:spcPct val="80000"/>
              </a:lnSpc>
              <a:spcBef>
                <a:spcPts val="500"/>
              </a:spcBef>
              <a:defRPr sz="2300"/>
            </a:pPr>
            <a:r>
              <a:t>Eagle Creek</a:t>
            </a:r>
          </a:p>
          <a:p>
            <a:pPr>
              <a:lnSpc>
                <a:spcPct val="80000"/>
              </a:lnSpc>
              <a:spcBef>
                <a:spcPts val="600"/>
              </a:spcBef>
              <a:defRPr sz="2700"/>
            </a:pPr>
            <a:r>
              <a:t>Advocating for protection, restoration and enhancement of confluence areas and river mouths in a biologically sound manner</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38</a:t>
            </a:fld>
            <a:endParaRPr/>
          </a:p>
        </p:txBody>
      </p:sp>
      <p:sp>
        <p:nvSpPr>
          <p:cNvPr id="544" name="Title 1"/>
          <p:cNvSpPr txBox="1">
            <a:spLocks noGrp="1"/>
          </p:cNvSpPr>
          <p:nvPr>
            <p:ph type="title"/>
          </p:nvPr>
        </p:nvSpPr>
        <p:spPr>
          <a:xfrm>
            <a:off x="457647" y="274588"/>
            <a:ext cx="8228708" cy="1143001"/>
          </a:xfrm>
          <a:prstGeom prst="rect">
            <a:avLst/>
          </a:prstGeom>
        </p:spPr>
        <p:txBody>
          <a:bodyPr>
            <a:normAutofit fontScale="90000"/>
          </a:bodyPr>
          <a:lstStyle>
            <a:lvl1pPr defTabSz="731520">
              <a:defRPr sz="3520"/>
            </a:lvl1pPr>
          </a:lstStyle>
          <a:p>
            <a:r>
              <a:t>Primary Cold Water Refuges in Lower Columbia River</a:t>
            </a:r>
          </a:p>
        </p:txBody>
      </p:sp>
      <p:pic>
        <p:nvPicPr>
          <p:cNvPr id="545" name="Picture 2" descr="Picture 2"/>
          <p:cNvPicPr>
            <a:picLocks noChangeAspect="1"/>
          </p:cNvPicPr>
          <p:nvPr/>
        </p:nvPicPr>
        <p:blipFill>
          <a:blip r:embed="rId2">
            <a:extLst/>
          </a:blip>
          <a:stretch>
            <a:fillRect/>
          </a:stretch>
        </p:blipFill>
        <p:spPr>
          <a:xfrm>
            <a:off x="0" y="1504186"/>
            <a:ext cx="9144000" cy="529089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39</a:t>
            </a:fld>
            <a:endParaRPr/>
          </a:p>
        </p:txBody>
      </p:sp>
      <p:sp>
        <p:nvSpPr>
          <p:cNvPr id="548" name="Slide Number Placeholder 2"/>
          <p:cNvSpPr txBox="1"/>
          <p:nvPr/>
        </p:nvSpPr>
        <p:spPr>
          <a:xfrm>
            <a:off x="7086600" y="6436915"/>
            <a:ext cx="2057400" cy="2039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2146" tIns="32146" rIns="32146" bIns="32146" anchor="ctr">
            <a:spAutoFit/>
          </a:bodyPr>
          <a:lstStyle>
            <a:lvl1pPr algn="r" defTabSz="685796">
              <a:defRPr sz="900">
                <a:solidFill>
                  <a:srgbClr val="888888"/>
                </a:solidFill>
                <a:latin typeface="Palatino"/>
                <a:ea typeface="Palatino"/>
                <a:cs typeface="Palatino"/>
                <a:sym typeface="Palatino"/>
              </a:defRPr>
            </a:lvl1pPr>
          </a:lstStyle>
          <a:p>
            <a:r>
              <a:t>36</a:t>
            </a:r>
          </a:p>
        </p:txBody>
      </p:sp>
      <p:pic>
        <p:nvPicPr>
          <p:cNvPr id="549" name="Picture 3" descr="Picture 3"/>
          <p:cNvPicPr>
            <a:picLocks noChangeAspect="1"/>
          </p:cNvPicPr>
          <p:nvPr/>
        </p:nvPicPr>
        <p:blipFill>
          <a:blip r:embed="rId2">
            <a:extLst/>
          </a:blip>
          <a:stretch>
            <a:fillRect/>
          </a:stretch>
        </p:blipFill>
        <p:spPr>
          <a:xfrm>
            <a:off x="7385339" y="907906"/>
            <a:ext cx="1724892" cy="970252"/>
          </a:xfrm>
          <a:prstGeom prst="rect">
            <a:avLst/>
          </a:prstGeom>
          <a:ln w="12700">
            <a:miter lim="400000"/>
          </a:ln>
        </p:spPr>
      </p:pic>
      <p:sp>
        <p:nvSpPr>
          <p:cNvPr id="550" name="Title 1"/>
          <p:cNvSpPr txBox="1"/>
          <p:nvPr/>
        </p:nvSpPr>
        <p:spPr>
          <a:xfrm>
            <a:off x="350476" y="907906"/>
            <a:ext cx="5218642" cy="6501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spAutoFit/>
          </a:bodyPr>
          <a:lstStyle/>
          <a:p>
            <a:pPr algn="l" defTabSz="685796">
              <a:defRPr sz="2100" b="1">
                <a:latin typeface="Rockwell"/>
                <a:ea typeface="Rockwell"/>
                <a:cs typeface="Rockwell"/>
                <a:sym typeface="Rockwell"/>
              </a:defRPr>
            </a:pPr>
            <a:r>
              <a:t>White Salmon River – </a:t>
            </a:r>
            <a:br/>
            <a:r>
              <a:t>Winter 2017/18</a:t>
            </a:r>
          </a:p>
        </p:txBody>
      </p:sp>
      <p:sp>
        <p:nvSpPr>
          <p:cNvPr id="551" name="Straight Connector 5"/>
          <p:cNvSpPr/>
          <p:nvPr/>
        </p:nvSpPr>
        <p:spPr>
          <a:xfrm>
            <a:off x="350476" y="1666062"/>
            <a:ext cx="4469643" cy="1"/>
          </a:xfrm>
          <a:prstGeom prst="line">
            <a:avLst/>
          </a:prstGeom>
          <a:ln w="25400">
            <a:solidFill>
              <a:srgbClr val="000000"/>
            </a:solidFill>
          </a:ln>
          <a:effectLst>
            <a:outerShdw blurRad="38100" dist="20000" dir="5400000" rotWithShape="0">
              <a:srgbClr val="000000">
                <a:alpha val="38000"/>
              </a:srgbClr>
            </a:outerShdw>
          </a:effectLst>
        </p:spPr>
        <p:txBody>
          <a:bodyPr lIns="45719" rIns="45719"/>
          <a:lstStyle/>
          <a:p>
            <a:endParaRPr/>
          </a:p>
        </p:txBody>
      </p:sp>
      <p:pic>
        <p:nvPicPr>
          <p:cNvPr id="552" name="Picture 6" descr="Picture 6"/>
          <p:cNvPicPr>
            <a:picLocks noChangeAspect="1"/>
          </p:cNvPicPr>
          <p:nvPr/>
        </p:nvPicPr>
        <p:blipFill>
          <a:blip r:embed="rId3">
            <a:extLst/>
          </a:blip>
          <a:stretch>
            <a:fillRect/>
          </a:stretch>
        </p:blipFill>
        <p:spPr>
          <a:xfrm>
            <a:off x="3213836" y="2185988"/>
            <a:ext cx="5688865" cy="3199987"/>
          </a:xfrm>
          <a:prstGeom prst="rect">
            <a:avLst/>
          </a:prstGeom>
          <a:ln w="12700">
            <a:miter lim="400000"/>
          </a:ln>
        </p:spPr>
      </p:pic>
      <p:pic>
        <p:nvPicPr>
          <p:cNvPr id="553" name="Picture 7" descr="Picture 7"/>
          <p:cNvPicPr>
            <a:picLocks noChangeAspect="1"/>
          </p:cNvPicPr>
          <p:nvPr/>
        </p:nvPicPr>
        <p:blipFill>
          <a:blip r:embed="rId4">
            <a:extLst/>
          </a:blip>
          <a:stretch>
            <a:fillRect/>
          </a:stretch>
        </p:blipFill>
        <p:spPr>
          <a:xfrm>
            <a:off x="221454" y="2128861"/>
            <a:ext cx="3007520" cy="329719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a:t>
            </a:fld>
            <a:endParaRPr/>
          </a:p>
        </p:txBody>
      </p:sp>
      <p:sp>
        <p:nvSpPr>
          <p:cNvPr id="363" name="Text Placeholder 1"/>
          <p:cNvSpPr txBox="1">
            <a:spLocks noGrp="1"/>
          </p:cNvSpPr>
          <p:nvPr>
            <p:ph type="body" sz="quarter" idx="1"/>
          </p:nvPr>
        </p:nvSpPr>
        <p:spPr>
          <a:xfrm>
            <a:off x="1074198" y="612043"/>
            <a:ext cx="7847859" cy="804936"/>
          </a:xfrm>
          <a:prstGeom prst="rect">
            <a:avLst/>
          </a:prstGeom>
        </p:spPr>
        <p:txBody>
          <a:bodyPr/>
          <a:lstStyle>
            <a:lvl1pPr defTabSz="704087">
              <a:spcBef>
                <a:spcPts val="0"/>
              </a:spcBef>
              <a:defRPr sz="3387">
                <a:solidFill>
                  <a:srgbClr val="531116"/>
                </a:solidFill>
                <a:latin typeface="Times New Roman"/>
                <a:ea typeface="Times New Roman"/>
                <a:cs typeface="Times New Roman"/>
                <a:sym typeface="Times New Roman"/>
              </a:defRPr>
            </a:lvl1pPr>
          </a:lstStyle>
          <a:p>
            <a:r>
              <a:t>Natural Environment &amp; Ecosystem Services</a:t>
            </a:r>
          </a:p>
        </p:txBody>
      </p:sp>
      <p:sp>
        <p:nvSpPr>
          <p:cNvPr id="364"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1</a:t>
            </a:r>
          </a:p>
        </p:txBody>
      </p:sp>
      <p:sp>
        <p:nvSpPr>
          <p:cNvPr id="365"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 | Overview</a:t>
            </a:r>
          </a:p>
        </p:txBody>
      </p:sp>
      <p:sp>
        <p:nvSpPr>
          <p:cNvPr id="366" name="Content Placeholder 4"/>
          <p:cNvSpPr txBox="1"/>
          <p:nvPr/>
        </p:nvSpPr>
        <p:spPr>
          <a:xfrm>
            <a:off x="628650" y="1825624"/>
            <a:ext cx="7886700" cy="4351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a:bodyPr>
          <a:lstStyle/>
          <a:p>
            <a:pPr marL="342900" indent="-342900" algn="l">
              <a:spcBef>
                <a:spcPts val="1200"/>
              </a:spcBef>
              <a:buSzPct val="100000"/>
              <a:buFont typeface="Arial"/>
              <a:buChar char="•"/>
              <a:defRPr sz="2000">
                <a:latin typeface="Times New Roman"/>
                <a:ea typeface="Times New Roman"/>
                <a:cs typeface="Times New Roman"/>
                <a:sym typeface="Times New Roman"/>
              </a:defRPr>
            </a:pPr>
            <a:r>
              <a:t>Climate change </a:t>
            </a:r>
            <a:r>
              <a:rPr b="1"/>
              <a:t>threatens the natural environment </a:t>
            </a:r>
            <a:r>
              <a:t>and the benefits it provides to humans</a:t>
            </a:r>
          </a:p>
          <a:p>
            <a:pPr marL="342900" indent="-342900" algn="l">
              <a:spcBef>
                <a:spcPts val="1200"/>
              </a:spcBef>
              <a:buSzPct val="100000"/>
              <a:buFont typeface="Arial"/>
              <a:buChar char="•"/>
              <a:defRPr sz="2000">
                <a:latin typeface="Times New Roman"/>
                <a:ea typeface="Times New Roman"/>
                <a:cs typeface="Times New Roman"/>
                <a:sym typeface="Times New Roman"/>
              </a:defRPr>
            </a:pPr>
            <a:r>
              <a:t>Valued aspects of regional heritage and quality of life tied to the natural environment, wildlife, and outdoor recreation will change with the climate, and as a result, </a:t>
            </a:r>
            <a:r>
              <a:rPr b="1"/>
              <a:t>future generations can expect to experience and interact with natural systems in ways that are much different than today</a:t>
            </a:r>
          </a:p>
          <a:p>
            <a:pPr marL="342900" indent="-342900" algn="l">
              <a:spcBef>
                <a:spcPts val="1200"/>
              </a:spcBef>
              <a:buSzPct val="100000"/>
              <a:buFont typeface="Arial"/>
              <a:buChar char="•"/>
              <a:defRPr sz="2000">
                <a:latin typeface="Times New Roman"/>
                <a:ea typeface="Times New Roman"/>
                <a:cs typeface="Times New Roman"/>
                <a:sym typeface="Times New Roman"/>
              </a:defRPr>
            </a:pPr>
            <a:r>
              <a:t>Without significant reductions in greenhouse gas emissions, </a:t>
            </a:r>
            <a:r>
              <a:rPr b="1"/>
              <a:t>extinctions and transformative impacts on some ecosystems cannot be avoided</a:t>
            </a:r>
            <a:r>
              <a:t>, with varying impacts on the economic, recreational, and subsistence activities they support</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40</a:t>
            </a:fld>
            <a:endParaRPr/>
          </a:p>
        </p:txBody>
      </p:sp>
      <p:sp>
        <p:nvSpPr>
          <p:cNvPr id="556" name="Title 1"/>
          <p:cNvSpPr txBox="1">
            <a:spLocks noGrp="1"/>
          </p:cNvSpPr>
          <p:nvPr>
            <p:ph type="title"/>
          </p:nvPr>
        </p:nvSpPr>
        <p:spPr>
          <a:xfrm>
            <a:off x="365760" y="274588"/>
            <a:ext cx="8228709" cy="1143001"/>
          </a:xfrm>
          <a:prstGeom prst="rect">
            <a:avLst/>
          </a:prstGeom>
        </p:spPr>
        <p:txBody>
          <a:bodyPr/>
          <a:lstStyle/>
          <a:p>
            <a:r>
              <a:t>Biological Research</a:t>
            </a:r>
          </a:p>
        </p:txBody>
      </p:sp>
      <p:sp>
        <p:nvSpPr>
          <p:cNvPr id="557" name="Content Placeholder 2"/>
          <p:cNvSpPr txBox="1">
            <a:spLocks noGrp="1"/>
          </p:cNvSpPr>
          <p:nvPr>
            <p:ph type="body" sz="half" idx="1"/>
          </p:nvPr>
        </p:nvSpPr>
        <p:spPr>
          <a:xfrm>
            <a:off x="365760" y="1607418"/>
            <a:ext cx="4206242" cy="4607645"/>
          </a:xfrm>
          <a:prstGeom prst="rect">
            <a:avLst/>
          </a:prstGeom>
        </p:spPr>
        <p:txBody>
          <a:bodyPr/>
          <a:lstStyle/>
          <a:p>
            <a:pPr>
              <a:spcBef>
                <a:spcPts val="1200"/>
              </a:spcBef>
              <a:defRPr sz="2000"/>
            </a:pPr>
            <a:r>
              <a:t>Analyzed physiological and genetic mechanisms for thermal adaptation in salmon and trout in the PNW</a:t>
            </a:r>
          </a:p>
          <a:p>
            <a:pPr>
              <a:spcBef>
                <a:spcPts val="1200"/>
              </a:spcBef>
              <a:defRPr sz="2000"/>
            </a:pPr>
            <a:r>
              <a:t>Assessing the vulnerability of salmon food webs from projected climate-mediated changes to tributary streamflow and water temperature, with relevance to tribal ceded areas of the Columbia River basin.</a:t>
            </a:r>
          </a:p>
          <a:p>
            <a:pPr>
              <a:spcBef>
                <a:spcPts val="1200"/>
              </a:spcBef>
              <a:defRPr sz="2000"/>
            </a:pPr>
            <a:r>
              <a:t>Evaluated Climate Change Impacts on Pacific lamprey and eulachon</a:t>
            </a:r>
          </a:p>
        </p:txBody>
      </p:sp>
      <p:grpSp>
        <p:nvGrpSpPr>
          <p:cNvPr id="560" name="Group 5"/>
          <p:cNvGrpSpPr/>
          <p:nvPr/>
        </p:nvGrpSpPr>
        <p:grpSpPr>
          <a:xfrm>
            <a:off x="4732733" y="1928813"/>
            <a:ext cx="3738192" cy="2603156"/>
            <a:chOff x="0" y="0"/>
            <a:chExt cx="3738190" cy="2603154"/>
          </a:xfrm>
        </p:grpSpPr>
        <p:pic>
          <p:nvPicPr>
            <p:cNvPr id="558" name="Picture 6" descr="Picture 6"/>
            <p:cNvPicPr>
              <a:picLocks noChangeAspect="1"/>
            </p:cNvPicPr>
            <p:nvPr/>
          </p:nvPicPr>
          <p:blipFill>
            <a:blip r:embed="rId2">
              <a:extLst/>
            </a:blip>
            <a:stretch>
              <a:fillRect/>
            </a:stretch>
          </p:blipFill>
          <p:spPr>
            <a:xfrm>
              <a:off x="0" y="0"/>
              <a:ext cx="3738191" cy="2601292"/>
            </a:xfrm>
            <a:prstGeom prst="rect">
              <a:avLst/>
            </a:prstGeom>
            <a:ln w="12700" cap="flat">
              <a:noFill/>
              <a:miter lim="400000"/>
            </a:ln>
            <a:effectLst/>
          </p:spPr>
        </p:pic>
        <p:sp>
          <p:nvSpPr>
            <p:cNvPr id="559" name="Rectangle 7"/>
            <p:cNvSpPr txBox="1"/>
            <p:nvPr/>
          </p:nvSpPr>
          <p:spPr>
            <a:xfrm>
              <a:off x="1869094" y="2384714"/>
              <a:ext cx="1121458" cy="218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defRPr sz="700" b="1">
                  <a:solidFill>
                    <a:schemeClr val="accent3">
                      <a:lumOff val="44000"/>
                    </a:schemeClr>
                  </a:solidFill>
                  <a:latin typeface="Palatino"/>
                  <a:ea typeface="Palatino"/>
                  <a:cs typeface="Palatino"/>
                  <a:sym typeface="Palatino"/>
                </a:defRPr>
              </a:lvl1pPr>
            </a:lstStyle>
            <a:p>
              <a:r>
                <a:t>Pat Clayton </a:t>
              </a:r>
            </a:p>
          </p:txBody>
        </p:sp>
      </p:grpSp>
      <p:pic>
        <p:nvPicPr>
          <p:cNvPr id="561" name="Picture 2" descr="Picture 2"/>
          <p:cNvPicPr>
            <a:picLocks noChangeAspect="1"/>
          </p:cNvPicPr>
          <p:nvPr/>
        </p:nvPicPr>
        <p:blipFill>
          <a:blip r:embed="rId3">
            <a:extLst/>
          </a:blip>
          <a:srcRect l="727" t="3921" r="523" b="4769"/>
          <a:stretch>
            <a:fillRect/>
          </a:stretch>
        </p:blipFill>
        <p:spPr>
          <a:xfrm>
            <a:off x="3230783" y="5320374"/>
            <a:ext cx="5448979" cy="835160"/>
          </a:xfrm>
          <a:custGeom>
            <a:avLst/>
            <a:gdLst/>
            <a:ahLst/>
            <a:cxnLst>
              <a:cxn ang="0">
                <a:pos x="wd2" y="hd2"/>
              </a:cxn>
              <a:cxn ang="5400000">
                <a:pos x="wd2" y="hd2"/>
              </a:cxn>
              <a:cxn ang="10800000">
                <a:pos x="wd2" y="hd2"/>
              </a:cxn>
              <a:cxn ang="16200000">
                <a:pos x="wd2" y="hd2"/>
              </a:cxn>
            </a:cxnLst>
            <a:rect l="0" t="0" r="r" b="b"/>
            <a:pathLst>
              <a:path w="21451" h="21237" extrusionOk="0">
                <a:moveTo>
                  <a:pt x="16107" y="0"/>
                </a:moveTo>
                <a:cubicBezTo>
                  <a:pt x="15778" y="0"/>
                  <a:pt x="14471" y="4298"/>
                  <a:pt x="14044" y="6782"/>
                </a:cubicBezTo>
                <a:lnTo>
                  <a:pt x="13849" y="7922"/>
                </a:lnTo>
                <a:lnTo>
                  <a:pt x="13580" y="7095"/>
                </a:lnTo>
                <a:cubicBezTo>
                  <a:pt x="13105" y="5619"/>
                  <a:pt x="11821" y="3207"/>
                  <a:pt x="11505" y="3199"/>
                </a:cubicBezTo>
                <a:cubicBezTo>
                  <a:pt x="11187" y="3191"/>
                  <a:pt x="10731" y="4403"/>
                  <a:pt x="10562" y="5702"/>
                </a:cubicBezTo>
                <a:cubicBezTo>
                  <a:pt x="10508" y="6115"/>
                  <a:pt x="10341" y="6843"/>
                  <a:pt x="10193" y="7327"/>
                </a:cubicBezTo>
                <a:cubicBezTo>
                  <a:pt x="9966" y="8064"/>
                  <a:pt x="9771" y="8206"/>
                  <a:pt x="8974" y="8205"/>
                </a:cubicBezTo>
                <a:cubicBezTo>
                  <a:pt x="8452" y="8204"/>
                  <a:pt x="7591" y="8015"/>
                  <a:pt x="7060" y="7781"/>
                </a:cubicBezTo>
                <a:cubicBezTo>
                  <a:pt x="4128" y="6490"/>
                  <a:pt x="2643" y="6848"/>
                  <a:pt x="1483" y="9123"/>
                </a:cubicBezTo>
                <a:cubicBezTo>
                  <a:pt x="712" y="10634"/>
                  <a:pt x="386" y="11852"/>
                  <a:pt x="145" y="14129"/>
                </a:cubicBezTo>
                <a:cubicBezTo>
                  <a:pt x="-89" y="16346"/>
                  <a:pt x="-42" y="17763"/>
                  <a:pt x="308" y="19023"/>
                </a:cubicBezTo>
                <a:cubicBezTo>
                  <a:pt x="753" y="20629"/>
                  <a:pt x="1032" y="20815"/>
                  <a:pt x="1275" y="19669"/>
                </a:cubicBezTo>
                <a:cubicBezTo>
                  <a:pt x="1536" y="18435"/>
                  <a:pt x="1848" y="18439"/>
                  <a:pt x="2343" y="19690"/>
                </a:cubicBezTo>
                <a:cubicBezTo>
                  <a:pt x="2758" y="20735"/>
                  <a:pt x="2670" y="20717"/>
                  <a:pt x="5523" y="20487"/>
                </a:cubicBezTo>
                <a:cubicBezTo>
                  <a:pt x="5916" y="20455"/>
                  <a:pt x="6494" y="20633"/>
                  <a:pt x="6809" y="20890"/>
                </a:cubicBezTo>
                <a:cubicBezTo>
                  <a:pt x="7676" y="21600"/>
                  <a:pt x="12887" y="21136"/>
                  <a:pt x="13955" y="20255"/>
                </a:cubicBezTo>
                <a:cubicBezTo>
                  <a:pt x="14427" y="19865"/>
                  <a:pt x="14974" y="19496"/>
                  <a:pt x="15171" y="19427"/>
                </a:cubicBezTo>
                <a:cubicBezTo>
                  <a:pt x="15367" y="19358"/>
                  <a:pt x="15656" y="19074"/>
                  <a:pt x="15813" y="18801"/>
                </a:cubicBezTo>
                <a:cubicBezTo>
                  <a:pt x="15970" y="18529"/>
                  <a:pt x="17063" y="18176"/>
                  <a:pt x="18242" y="18014"/>
                </a:cubicBezTo>
                <a:cubicBezTo>
                  <a:pt x="20664" y="17683"/>
                  <a:pt x="21085" y="17279"/>
                  <a:pt x="21220" y="15148"/>
                </a:cubicBezTo>
                <a:cubicBezTo>
                  <a:pt x="21263" y="14468"/>
                  <a:pt x="21341" y="13315"/>
                  <a:pt x="21391" y="12585"/>
                </a:cubicBezTo>
                <a:cubicBezTo>
                  <a:pt x="21511" y="10823"/>
                  <a:pt x="21469" y="10299"/>
                  <a:pt x="21127" y="9315"/>
                </a:cubicBezTo>
                <a:cubicBezTo>
                  <a:pt x="20881" y="8609"/>
                  <a:pt x="20817" y="8586"/>
                  <a:pt x="20688" y="9103"/>
                </a:cubicBezTo>
                <a:cubicBezTo>
                  <a:pt x="20604" y="9437"/>
                  <a:pt x="20396" y="10180"/>
                  <a:pt x="20225" y="10758"/>
                </a:cubicBezTo>
                <a:lnTo>
                  <a:pt x="19914" y="11808"/>
                </a:lnTo>
                <a:lnTo>
                  <a:pt x="19583" y="10465"/>
                </a:lnTo>
                <a:cubicBezTo>
                  <a:pt x="19400" y="9726"/>
                  <a:pt x="19212" y="9123"/>
                  <a:pt x="19164" y="9123"/>
                </a:cubicBezTo>
                <a:cubicBezTo>
                  <a:pt x="19116" y="9123"/>
                  <a:pt x="18921" y="8630"/>
                  <a:pt x="18731" y="8033"/>
                </a:cubicBezTo>
                <a:cubicBezTo>
                  <a:pt x="18198" y="6358"/>
                  <a:pt x="17531" y="5036"/>
                  <a:pt x="17361" y="5318"/>
                </a:cubicBezTo>
                <a:cubicBezTo>
                  <a:pt x="17260" y="5488"/>
                  <a:pt x="17194" y="5333"/>
                  <a:pt x="17164" y="4844"/>
                </a:cubicBezTo>
                <a:cubicBezTo>
                  <a:pt x="17140" y="4439"/>
                  <a:pt x="17086" y="4107"/>
                  <a:pt x="17046" y="4107"/>
                </a:cubicBezTo>
                <a:cubicBezTo>
                  <a:pt x="17005" y="4107"/>
                  <a:pt x="16803" y="3177"/>
                  <a:pt x="16596" y="2049"/>
                </a:cubicBezTo>
                <a:cubicBezTo>
                  <a:pt x="16389" y="920"/>
                  <a:pt x="16169" y="0"/>
                  <a:pt x="16107" y="0"/>
                </a:cubicBezTo>
                <a:close/>
              </a:path>
            </a:pathLst>
          </a:cu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41</a:t>
            </a:fld>
            <a:endParaRPr/>
          </a:p>
        </p:txBody>
      </p:sp>
      <p:sp>
        <p:nvSpPr>
          <p:cNvPr id="564" name="Title 1"/>
          <p:cNvSpPr txBox="1">
            <a:spLocks noGrp="1"/>
          </p:cNvSpPr>
          <p:nvPr>
            <p:ph type="title"/>
          </p:nvPr>
        </p:nvSpPr>
        <p:spPr>
          <a:xfrm>
            <a:off x="392906" y="274588"/>
            <a:ext cx="8751094" cy="1044074"/>
          </a:xfrm>
          <a:prstGeom prst="rect">
            <a:avLst/>
          </a:prstGeom>
        </p:spPr>
        <p:txBody>
          <a:bodyPr/>
          <a:lstStyle>
            <a:lvl1pPr>
              <a:defRPr sz="4800"/>
            </a:lvl1pPr>
          </a:lstStyle>
          <a:p>
            <a:r>
              <a:t>Data Collection and Analysis</a:t>
            </a:r>
          </a:p>
        </p:txBody>
      </p:sp>
      <p:sp>
        <p:nvSpPr>
          <p:cNvPr id="565" name="Content Placeholder 2"/>
          <p:cNvSpPr txBox="1">
            <a:spLocks noGrp="1"/>
          </p:cNvSpPr>
          <p:nvPr>
            <p:ph type="body" idx="1"/>
          </p:nvPr>
        </p:nvSpPr>
        <p:spPr>
          <a:xfrm>
            <a:off x="392906" y="1405287"/>
            <a:ext cx="8572501" cy="4745256"/>
          </a:xfrm>
          <a:prstGeom prst="rect">
            <a:avLst/>
          </a:prstGeom>
        </p:spPr>
        <p:txBody>
          <a:bodyPr/>
          <a:lstStyle/>
          <a:p>
            <a:pPr marL="0" indent="0">
              <a:spcBef>
                <a:spcPts val="600"/>
              </a:spcBef>
              <a:buSzTx/>
              <a:buNone/>
              <a:defRPr sz="2500"/>
            </a:pPr>
            <a:r>
              <a:t>Developing Information Tools to Assess Climate Change and Other River Use Impacts on First Foods </a:t>
            </a:r>
          </a:p>
          <a:p>
            <a:pPr marL="0" indent="0">
              <a:buSzTx/>
              <a:buNone/>
              <a:defRPr sz="2500"/>
            </a:pPr>
            <a:endParaRPr/>
          </a:p>
          <a:p>
            <a:pPr marL="320342" indent="-320342">
              <a:spcBef>
                <a:spcPts val="800"/>
              </a:spcBef>
              <a:defRPr sz="2500"/>
            </a:pPr>
            <a:r>
              <a:t>In 2015, completed a CRITFC Climate Change Survey with tribes on impacts to First Foods (interviewed over 40 tribal leaders and staff)</a:t>
            </a:r>
          </a:p>
          <a:p>
            <a:pPr marL="320342" indent="-320342">
              <a:spcBef>
                <a:spcPts val="800"/>
              </a:spcBef>
              <a:defRPr sz="2500"/>
            </a:pPr>
            <a:r>
              <a:t>Collaborating with other regional, national and international forums to obtain robust climate change and ecosystem science data</a:t>
            </a:r>
          </a:p>
          <a:p>
            <a:pPr marL="320342" indent="-320342">
              <a:spcBef>
                <a:spcPts val="800"/>
              </a:spcBef>
              <a:defRPr sz="2500"/>
            </a:pPr>
            <a:r>
              <a:t>Developed the CRITFC Information System Model (CIS)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42</a:t>
            </a:fld>
            <a:endParaRPr/>
          </a:p>
        </p:txBody>
      </p:sp>
      <p:pic>
        <p:nvPicPr>
          <p:cNvPr id="570" name="Picture 4" descr="Picture 4"/>
          <p:cNvPicPr>
            <a:picLocks noChangeAspect="1"/>
          </p:cNvPicPr>
          <p:nvPr/>
        </p:nvPicPr>
        <p:blipFill>
          <a:blip r:embed="rId2">
            <a:extLst/>
          </a:blip>
          <a:stretch>
            <a:fillRect/>
          </a:stretch>
        </p:blipFill>
        <p:spPr>
          <a:xfrm>
            <a:off x="0" y="285750"/>
            <a:ext cx="9144000" cy="5904309"/>
          </a:xfrm>
          <a:prstGeom prst="rect">
            <a:avLst/>
          </a:prstGeom>
          <a:ln w="12700">
            <a:miter lim="400000"/>
          </a:ln>
        </p:spPr>
      </p:pic>
      <p:sp>
        <p:nvSpPr>
          <p:cNvPr id="571" name="TextBox 1"/>
          <p:cNvSpPr txBox="1"/>
          <p:nvPr/>
        </p:nvSpPr>
        <p:spPr>
          <a:xfrm>
            <a:off x="381000" y="6172200"/>
            <a:ext cx="8382001" cy="83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a:lnSpc>
                <a:spcPct val="80000"/>
              </a:lnSpc>
              <a:defRPr sz="1800" b="1">
                <a:solidFill>
                  <a:srgbClr val="263750"/>
                </a:solidFill>
                <a:latin typeface="Palatino"/>
                <a:ea typeface="Palatino"/>
                <a:cs typeface="Palatino"/>
                <a:sym typeface="Palatino"/>
              </a:defRPr>
            </a:lvl1pPr>
          </a:lstStyle>
          <a:p>
            <a:r>
              <a:t>Main takeaway: Temperature increases are a  key driver in the expected streamflow trends, no matter which precipitation scenario was chosen</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43</a:t>
            </a:fld>
            <a:endParaRPr/>
          </a:p>
        </p:txBody>
      </p:sp>
      <p:sp>
        <p:nvSpPr>
          <p:cNvPr id="574" name="Title 1"/>
          <p:cNvSpPr txBox="1">
            <a:spLocks noGrp="1"/>
          </p:cNvSpPr>
          <p:nvPr>
            <p:ph type="title"/>
          </p:nvPr>
        </p:nvSpPr>
        <p:spPr>
          <a:xfrm>
            <a:off x="145473" y="274587"/>
            <a:ext cx="8998527" cy="850555"/>
          </a:xfrm>
          <a:prstGeom prst="rect">
            <a:avLst/>
          </a:prstGeom>
        </p:spPr>
        <p:txBody>
          <a:bodyPr/>
          <a:lstStyle>
            <a:lvl1pPr>
              <a:defRPr sz="3600" b="1"/>
            </a:lvl1pPr>
          </a:lstStyle>
          <a:p>
            <a:r>
              <a:t>CRITFC Information System Model (CIS)</a:t>
            </a:r>
          </a:p>
        </p:txBody>
      </p:sp>
      <p:sp>
        <p:nvSpPr>
          <p:cNvPr id="575" name="Content Placeholder 2"/>
          <p:cNvSpPr txBox="1">
            <a:spLocks noGrp="1"/>
          </p:cNvSpPr>
          <p:nvPr>
            <p:ph type="body" idx="1"/>
          </p:nvPr>
        </p:nvSpPr>
        <p:spPr>
          <a:xfrm>
            <a:off x="457647" y="910827"/>
            <a:ext cx="8228708" cy="6482955"/>
          </a:xfrm>
          <a:prstGeom prst="rect">
            <a:avLst/>
          </a:prstGeom>
        </p:spPr>
        <p:txBody>
          <a:bodyPr/>
          <a:lstStyle/>
          <a:p>
            <a:pPr marL="0" indent="0">
              <a:buSzTx/>
              <a:buNone/>
              <a:defRPr sz="2500"/>
            </a:pPr>
            <a:endParaRPr/>
          </a:p>
          <a:p>
            <a:pPr>
              <a:spcBef>
                <a:spcPts val="600"/>
              </a:spcBef>
              <a:defRPr sz="2800"/>
            </a:pPr>
            <a:r>
              <a:t>Uses and modifies BPA mainstem river regulation model and focuses on ecosystem function </a:t>
            </a:r>
          </a:p>
          <a:p>
            <a:pPr marL="0" indent="0">
              <a:buSzTx/>
              <a:buNone/>
              <a:defRPr sz="2800"/>
            </a:pPr>
            <a:endParaRPr/>
          </a:p>
          <a:p>
            <a:pPr>
              <a:spcBef>
                <a:spcPts val="600"/>
              </a:spcBef>
              <a:defRPr sz="2800"/>
            </a:pPr>
            <a:r>
              <a:t>Used by 15 Columbia Basin Tribes in Col River Treaty forums to provide technical information to tribes, states, federal agencies, Canadian governments</a:t>
            </a:r>
          </a:p>
          <a:p>
            <a:pPr marL="0" indent="0">
              <a:buSzTx/>
              <a:buNone/>
              <a:defRPr sz="2800"/>
            </a:pPr>
            <a:endParaRPr/>
          </a:p>
          <a:p>
            <a:pPr>
              <a:spcBef>
                <a:spcPts val="600"/>
              </a:spcBef>
              <a:defRPr sz="2800"/>
            </a:pPr>
            <a:r>
              <a:t>Identifies vulnerabilities and ecosystem resilience through alternative modeled scenarios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44</a:t>
            </a:fld>
            <a:endParaRPr/>
          </a:p>
        </p:txBody>
      </p:sp>
      <p:sp>
        <p:nvSpPr>
          <p:cNvPr id="580" name="Title 1"/>
          <p:cNvSpPr txBox="1">
            <a:spLocks noGrp="1"/>
          </p:cNvSpPr>
          <p:nvPr>
            <p:ph type="title"/>
          </p:nvPr>
        </p:nvSpPr>
        <p:spPr>
          <a:xfrm>
            <a:off x="553641" y="274587"/>
            <a:ext cx="8132713" cy="850555"/>
          </a:xfrm>
          <a:prstGeom prst="rect">
            <a:avLst/>
          </a:prstGeom>
        </p:spPr>
        <p:txBody>
          <a:bodyPr/>
          <a:lstStyle>
            <a:lvl1pPr>
              <a:defRPr sz="3600" b="1"/>
            </a:lvl1pPr>
          </a:lstStyle>
          <a:p>
            <a:r>
              <a:t>CIS Model Goal and Outputs</a:t>
            </a:r>
          </a:p>
        </p:txBody>
      </p:sp>
      <p:sp>
        <p:nvSpPr>
          <p:cNvPr id="581" name="Content Placeholder 2"/>
          <p:cNvSpPr txBox="1">
            <a:spLocks noGrp="1"/>
          </p:cNvSpPr>
          <p:nvPr>
            <p:ph type="body" idx="1"/>
          </p:nvPr>
        </p:nvSpPr>
        <p:spPr>
          <a:xfrm>
            <a:off x="457647" y="1163781"/>
            <a:ext cx="8228708" cy="4961986"/>
          </a:xfrm>
          <a:prstGeom prst="rect">
            <a:avLst/>
          </a:prstGeom>
        </p:spPr>
        <p:txBody>
          <a:bodyPr/>
          <a:lstStyle/>
          <a:p>
            <a:pPr>
              <a:defRPr sz="3000" b="1"/>
            </a:pPr>
            <a:r>
              <a:t>Goal</a:t>
            </a:r>
            <a:r>
              <a:rPr b="0"/>
              <a:t>: Produce various river operational scenarios: flows, reservoir elevations, flood risk, hydropower generation, water quality and fish production estimates</a:t>
            </a:r>
          </a:p>
          <a:p>
            <a:pPr>
              <a:defRPr sz="3000"/>
            </a:pPr>
            <a:r>
              <a:t>Results are quickly presented in both tabular and graphic form</a:t>
            </a:r>
          </a:p>
          <a:p>
            <a:pPr>
              <a:defRPr sz="3000"/>
            </a:pPr>
            <a:r>
              <a:t>Climate change scenarios being integrated</a:t>
            </a:r>
          </a:p>
          <a:p>
            <a:pPr>
              <a:defRPr sz="3000"/>
            </a:pPr>
            <a:r>
              <a:t>Analyze scenarios to form adaptive management strategies with member tribes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45</a:t>
            </a:fld>
            <a:endParaRPr/>
          </a:p>
        </p:txBody>
      </p:sp>
      <p:sp>
        <p:nvSpPr>
          <p:cNvPr id="584" name="Rectangle 6"/>
          <p:cNvSpPr/>
          <p:nvPr/>
        </p:nvSpPr>
        <p:spPr>
          <a:xfrm>
            <a:off x="304725" y="990079"/>
            <a:ext cx="8685239" cy="5385718"/>
          </a:xfrm>
          <a:prstGeom prst="rect">
            <a:avLst/>
          </a:prstGeom>
          <a:solidFill>
            <a:srgbClr val="F2F2F2"/>
          </a:solidFill>
          <a:ln w="3175">
            <a:solidFill>
              <a:srgbClr val="88A3A6"/>
            </a:solidFill>
          </a:ln>
        </p:spPr>
        <p:txBody>
          <a:bodyPr lIns="45719" rIns="45719" anchor="ctr"/>
          <a:lstStyle/>
          <a:p>
            <a:pPr>
              <a:defRPr sz="1200">
                <a:solidFill>
                  <a:schemeClr val="accent3">
                    <a:lumOff val="44000"/>
                  </a:schemeClr>
                </a:solidFill>
              </a:defRPr>
            </a:pPr>
            <a:endParaRPr/>
          </a:p>
        </p:txBody>
      </p:sp>
      <p:sp>
        <p:nvSpPr>
          <p:cNvPr id="585" name="TextBox 54"/>
          <p:cNvSpPr txBox="1"/>
          <p:nvPr/>
        </p:nvSpPr>
        <p:spPr>
          <a:xfrm>
            <a:off x="380628" y="1067098"/>
            <a:ext cx="1829469" cy="574039"/>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1400" b="1">
                <a:solidFill>
                  <a:srgbClr val="263750"/>
                </a:solidFill>
                <a:latin typeface="Palatino"/>
                <a:ea typeface="Palatino"/>
                <a:cs typeface="Palatino"/>
                <a:sym typeface="Palatino"/>
              </a:defRPr>
            </a:lvl1pPr>
          </a:lstStyle>
          <a:p>
            <a:r>
              <a:t>DATABASE LIBRARIES</a:t>
            </a:r>
          </a:p>
        </p:txBody>
      </p:sp>
      <p:sp>
        <p:nvSpPr>
          <p:cNvPr id="586" name="TextBox 55"/>
          <p:cNvSpPr txBox="1"/>
          <p:nvPr/>
        </p:nvSpPr>
        <p:spPr>
          <a:xfrm>
            <a:off x="2895451" y="1067098"/>
            <a:ext cx="1981274" cy="815339"/>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1400" b="1">
                <a:solidFill>
                  <a:srgbClr val="263750"/>
                </a:solidFill>
                <a:latin typeface="Palatino"/>
                <a:ea typeface="Palatino"/>
                <a:cs typeface="Palatino"/>
                <a:sym typeface="Palatino"/>
              </a:defRPr>
            </a:lvl1pPr>
          </a:lstStyle>
          <a:p>
            <a:r>
              <a:t>INTEGRATED SOFTWARE  TOOLS/MODULES</a:t>
            </a:r>
          </a:p>
        </p:txBody>
      </p:sp>
      <p:sp>
        <p:nvSpPr>
          <p:cNvPr id="587" name="TextBox 56"/>
          <p:cNvSpPr txBox="1"/>
          <p:nvPr/>
        </p:nvSpPr>
        <p:spPr>
          <a:xfrm>
            <a:off x="5214937" y="1067096"/>
            <a:ext cx="1826125" cy="815339"/>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1400" b="1">
                <a:solidFill>
                  <a:srgbClr val="263750"/>
                </a:solidFill>
                <a:latin typeface="Palatino"/>
                <a:ea typeface="Palatino"/>
                <a:cs typeface="Palatino"/>
                <a:sym typeface="Palatino"/>
              </a:defRPr>
            </a:lvl1pPr>
          </a:lstStyle>
          <a:p>
            <a:r>
              <a:t>GRAPHICAL  USER INTERFACES (Data Management Tool)</a:t>
            </a:r>
          </a:p>
        </p:txBody>
      </p:sp>
      <p:pic>
        <p:nvPicPr>
          <p:cNvPr id="588" name="Picture 4" descr="Picture 4"/>
          <p:cNvPicPr>
            <a:picLocks noChangeAspect="1"/>
          </p:cNvPicPr>
          <p:nvPr/>
        </p:nvPicPr>
        <p:blipFill>
          <a:blip r:embed="rId3">
            <a:extLst/>
          </a:blip>
          <a:stretch>
            <a:fillRect/>
          </a:stretch>
        </p:blipFill>
        <p:spPr>
          <a:xfrm>
            <a:off x="7325693" y="2994793"/>
            <a:ext cx="1419821" cy="933153"/>
          </a:xfrm>
          <a:prstGeom prst="rect">
            <a:avLst/>
          </a:prstGeom>
          <a:ln>
            <a:solidFill>
              <a:srgbClr val="000000"/>
            </a:solidFill>
            <a:miter/>
          </a:ln>
        </p:spPr>
      </p:pic>
      <p:pic>
        <p:nvPicPr>
          <p:cNvPr id="589" name="Picture 5" descr="Picture 5"/>
          <p:cNvPicPr>
            <a:picLocks noChangeAspect="1"/>
          </p:cNvPicPr>
          <p:nvPr/>
        </p:nvPicPr>
        <p:blipFill>
          <a:blip r:embed="rId4">
            <a:extLst/>
          </a:blip>
          <a:stretch>
            <a:fillRect/>
          </a:stretch>
        </p:blipFill>
        <p:spPr>
          <a:xfrm>
            <a:off x="7325693" y="4084215"/>
            <a:ext cx="1419821" cy="1009056"/>
          </a:xfrm>
          <a:prstGeom prst="rect">
            <a:avLst/>
          </a:prstGeom>
          <a:ln>
            <a:solidFill>
              <a:srgbClr val="000000"/>
            </a:solidFill>
            <a:miter/>
          </a:ln>
        </p:spPr>
      </p:pic>
      <p:pic>
        <p:nvPicPr>
          <p:cNvPr id="590" name="Picture 6" descr="Picture 6"/>
          <p:cNvPicPr>
            <a:picLocks noChangeAspect="1"/>
          </p:cNvPicPr>
          <p:nvPr/>
        </p:nvPicPr>
        <p:blipFill>
          <a:blip r:embed="rId5">
            <a:extLst/>
          </a:blip>
          <a:stretch>
            <a:fillRect/>
          </a:stretch>
        </p:blipFill>
        <p:spPr>
          <a:xfrm>
            <a:off x="7326809" y="5257353"/>
            <a:ext cx="1408659" cy="924224"/>
          </a:xfrm>
          <a:prstGeom prst="rect">
            <a:avLst/>
          </a:prstGeom>
          <a:ln>
            <a:solidFill>
              <a:srgbClr val="000000"/>
            </a:solidFill>
            <a:miter/>
          </a:ln>
        </p:spPr>
      </p:pic>
      <p:pic>
        <p:nvPicPr>
          <p:cNvPr id="591" name="Picture 7" descr="Picture 7"/>
          <p:cNvPicPr>
            <a:picLocks noChangeAspect="1"/>
          </p:cNvPicPr>
          <p:nvPr/>
        </p:nvPicPr>
        <p:blipFill>
          <a:blip r:embed="rId6">
            <a:extLst/>
          </a:blip>
          <a:stretch>
            <a:fillRect/>
          </a:stretch>
        </p:blipFill>
        <p:spPr>
          <a:xfrm>
            <a:off x="7326809" y="1970113"/>
            <a:ext cx="1430983" cy="855019"/>
          </a:xfrm>
          <a:prstGeom prst="rect">
            <a:avLst/>
          </a:prstGeom>
          <a:ln>
            <a:solidFill>
              <a:srgbClr val="000000"/>
            </a:solidFill>
            <a:miter/>
          </a:ln>
        </p:spPr>
      </p:pic>
      <p:sp>
        <p:nvSpPr>
          <p:cNvPr id="592" name="TextBox 57"/>
          <p:cNvSpPr txBox="1"/>
          <p:nvPr/>
        </p:nvSpPr>
        <p:spPr>
          <a:xfrm>
            <a:off x="7315647" y="1067098"/>
            <a:ext cx="1523629" cy="574039"/>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1400" b="1">
                <a:solidFill>
                  <a:srgbClr val="263750"/>
                </a:solidFill>
                <a:latin typeface="Palatino"/>
                <a:ea typeface="Palatino"/>
                <a:cs typeface="Palatino"/>
                <a:sym typeface="Palatino"/>
              </a:defRPr>
            </a:lvl1pPr>
          </a:lstStyle>
          <a:p>
            <a:r>
              <a:t>ON-SCREEN RECEPTACLES</a:t>
            </a:r>
          </a:p>
        </p:txBody>
      </p:sp>
      <p:sp>
        <p:nvSpPr>
          <p:cNvPr id="593" name="TextBox 58"/>
          <p:cNvSpPr txBox="1"/>
          <p:nvPr/>
        </p:nvSpPr>
        <p:spPr>
          <a:xfrm>
            <a:off x="1234530" y="416870"/>
            <a:ext cx="6674940" cy="447038"/>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2100" b="1">
                <a:solidFill>
                  <a:srgbClr val="263750"/>
                </a:solidFill>
                <a:latin typeface="Palatino"/>
                <a:ea typeface="Palatino"/>
                <a:cs typeface="Palatino"/>
                <a:sym typeface="Palatino"/>
              </a:defRPr>
            </a:lvl1pPr>
          </a:lstStyle>
          <a:p>
            <a:r>
              <a:t>CRITFC Information System (CIS) Framework </a:t>
            </a:r>
          </a:p>
        </p:txBody>
      </p:sp>
      <p:sp>
        <p:nvSpPr>
          <p:cNvPr id="594" name="Straight Connector 8"/>
          <p:cNvSpPr/>
          <p:nvPr/>
        </p:nvSpPr>
        <p:spPr>
          <a:xfrm flipH="1">
            <a:off x="2514823" y="788044"/>
            <a:ext cx="1" cy="5587753"/>
          </a:xfrm>
          <a:prstGeom prst="line">
            <a:avLst/>
          </a:prstGeom>
          <a:ln>
            <a:solidFill>
              <a:srgbClr val="B6DCDF"/>
            </a:solidFill>
          </a:ln>
        </p:spPr>
        <p:txBody>
          <a:bodyPr lIns="45719" rIns="45719"/>
          <a:lstStyle/>
          <a:p>
            <a:endParaRPr/>
          </a:p>
        </p:txBody>
      </p:sp>
      <p:sp>
        <p:nvSpPr>
          <p:cNvPr id="595" name="Straight Connector 11"/>
          <p:cNvSpPr/>
          <p:nvPr/>
        </p:nvSpPr>
        <p:spPr>
          <a:xfrm flipH="1">
            <a:off x="5181451" y="788044"/>
            <a:ext cx="1" cy="5587753"/>
          </a:xfrm>
          <a:prstGeom prst="line">
            <a:avLst/>
          </a:prstGeom>
          <a:ln>
            <a:solidFill>
              <a:srgbClr val="B6DCDF"/>
            </a:solidFill>
          </a:ln>
        </p:spPr>
        <p:txBody>
          <a:bodyPr lIns="45719" rIns="45719"/>
          <a:lstStyle/>
          <a:p>
            <a:endParaRPr/>
          </a:p>
        </p:txBody>
      </p:sp>
      <p:sp>
        <p:nvSpPr>
          <p:cNvPr id="596" name="Straight Connector 13"/>
          <p:cNvSpPr/>
          <p:nvPr/>
        </p:nvSpPr>
        <p:spPr>
          <a:xfrm flipH="1">
            <a:off x="7086824" y="786928"/>
            <a:ext cx="1" cy="5588869"/>
          </a:xfrm>
          <a:prstGeom prst="line">
            <a:avLst/>
          </a:prstGeom>
          <a:ln>
            <a:solidFill>
              <a:srgbClr val="B6DCDF"/>
            </a:solidFill>
          </a:ln>
        </p:spPr>
        <p:txBody>
          <a:bodyPr lIns="45719" rIns="45719"/>
          <a:lstStyle/>
          <a:p>
            <a:endParaRPr/>
          </a:p>
        </p:txBody>
      </p:sp>
      <p:pic>
        <p:nvPicPr>
          <p:cNvPr id="597" name="Picture 2" descr="Picture 2"/>
          <p:cNvPicPr>
            <a:picLocks noChangeAspect="1"/>
          </p:cNvPicPr>
          <p:nvPr/>
        </p:nvPicPr>
        <p:blipFill>
          <a:blip r:embed="rId7">
            <a:extLst/>
          </a:blip>
          <a:stretch>
            <a:fillRect/>
          </a:stretch>
        </p:blipFill>
        <p:spPr>
          <a:xfrm>
            <a:off x="5257353" y="4006081"/>
            <a:ext cx="1701106" cy="1087190"/>
          </a:xfrm>
          <a:prstGeom prst="rect">
            <a:avLst/>
          </a:prstGeom>
          <a:ln w="12700">
            <a:miter lim="400000"/>
          </a:ln>
        </p:spPr>
      </p:pic>
      <p:sp>
        <p:nvSpPr>
          <p:cNvPr id="598" name="TextBox 39"/>
          <p:cNvSpPr txBox="1"/>
          <p:nvPr/>
        </p:nvSpPr>
        <p:spPr>
          <a:xfrm>
            <a:off x="2590725" y="1821656"/>
            <a:ext cx="2590726" cy="4003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150000"/>
              </a:lnSpc>
              <a:defRPr sz="1100" b="1">
                <a:solidFill>
                  <a:srgbClr val="263750"/>
                </a:solidFill>
                <a:latin typeface="Palatino"/>
                <a:ea typeface="Palatino"/>
                <a:cs typeface="Palatino"/>
                <a:sym typeface="Palatino"/>
              </a:defRPr>
            </a:pPr>
            <a:r>
              <a:t>Climate Change  Data Processor </a:t>
            </a:r>
          </a:p>
          <a:p>
            <a:pPr>
              <a:lnSpc>
                <a:spcPct val="150000"/>
              </a:lnSpc>
              <a:defRPr sz="1100" b="1">
                <a:solidFill>
                  <a:srgbClr val="263750"/>
                </a:solidFill>
                <a:latin typeface="Palatino"/>
                <a:ea typeface="Palatino"/>
                <a:cs typeface="Palatino"/>
                <a:sym typeface="Palatino"/>
              </a:defRPr>
            </a:pPr>
            <a:r>
              <a:t>HYDSIM</a:t>
            </a:r>
          </a:p>
          <a:p>
            <a:pPr>
              <a:lnSpc>
                <a:spcPct val="150000"/>
              </a:lnSpc>
              <a:defRPr sz="1100" b="1">
                <a:solidFill>
                  <a:srgbClr val="263750"/>
                </a:solidFill>
                <a:latin typeface="Palatino"/>
                <a:ea typeface="Palatino"/>
                <a:cs typeface="Palatino"/>
                <a:sym typeface="Palatino"/>
              </a:defRPr>
            </a:pPr>
            <a:r>
              <a:t>Daily Modulator</a:t>
            </a:r>
          </a:p>
          <a:p>
            <a:pPr>
              <a:lnSpc>
                <a:spcPct val="150000"/>
              </a:lnSpc>
              <a:defRPr sz="1100" b="1">
                <a:solidFill>
                  <a:srgbClr val="263750"/>
                </a:solidFill>
                <a:latin typeface="Palatino"/>
                <a:ea typeface="Palatino"/>
                <a:cs typeface="Palatino"/>
                <a:sym typeface="Palatino"/>
              </a:defRPr>
            </a:pPr>
            <a:r>
              <a:t>Data Management Tool Graphics</a:t>
            </a:r>
          </a:p>
          <a:p>
            <a:pPr>
              <a:lnSpc>
                <a:spcPct val="150000"/>
              </a:lnSpc>
              <a:defRPr sz="1100" b="1">
                <a:solidFill>
                  <a:srgbClr val="263750"/>
                </a:solidFill>
                <a:latin typeface="Palatino"/>
                <a:ea typeface="Palatino"/>
                <a:cs typeface="Palatino"/>
                <a:sym typeface="Palatino"/>
              </a:defRPr>
            </a:pPr>
            <a:r>
              <a:t>Excel Apps (Ecosystem Rule Curves)</a:t>
            </a:r>
          </a:p>
          <a:p>
            <a:pPr>
              <a:lnSpc>
                <a:spcPct val="150000"/>
              </a:lnSpc>
              <a:defRPr sz="1100" b="1">
                <a:solidFill>
                  <a:srgbClr val="263750"/>
                </a:solidFill>
                <a:latin typeface="Palatino"/>
                <a:ea typeface="Palatino"/>
                <a:cs typeface="Palatino"/>
                <a:sym typeface="Palatino"/>
              </a:defRPr>
            </a:pPr>
            <a:r>
              <a:t>Excel, Notepad</a:t>
            </a:r>
          </a:p>
          <a:p>
            <a:pPr>
              <a:lnSpc>
                <a:spcPct val="150000"/>
              </a:lnSpc>
              <a:defRPr sz="1100" b="1">
                <a:solidFill>
                  <a:srgbClr val="263750"/>
                </a:solidFill>
                <a:latin typeface="Palatino"/>
                <a:ea typeface="Palatino"/>
                <a:cs typeface="Palatino"/>
                <a:sym typeface="Palatino"/>
              </a:defRPr>
            </a:pPr>
            <a:r>
              <a:t>Water Particle Travel Time</a:t>
            </a:r>
          </a:p>
          <a:p>
            <a:pPr>
              <a:lnSpc>
                <a:spcPct val="150000"/>
              </a:lnSpc>
              <a:defRPr sz="1100" b="1">
                <a:solidFill>
                  <a:srgbClr val="263750"/>
                </a:solidFill>
                <a:latin typeface="Palatino"/>
                <a:ea typeface="Palatino"/>
                <a:cs typeface="Palatino"/>
                <a:sym typeface="Palatino"/>
              </a:defRPr>
            </a:pPr>
            <a:r>
              <a:t>Fish Passage, Survival *</a:t>
            </a:r>
          </a:p>
          <a:p>
            <a:pPr>
              <a:lnSpc>
                <a:spcPct val="150000"/>
              </a:lnSpc>
              <a:defRPr sz="1100" b="1">
                <a:solidFill>
                  <a:srgbClr val="263750"/>
                </a:solidFill>
                <a:latin typeface="Palatino"/>
                <a:ea typeface="Palatino"/>
                <a:cs typeface="Palatino"/>
                <a:sym typeface="Palatino"/>
              </a:defRPr>
            </a:pPr>
            <a:r>
              <a:t>Water Temperature*</a:t>
            </a:r>
          </a:p>
          <a:p>
            <a:pPr>
              <a:lnSpc>
                <a:spcPct val="150000"/>
              </a:lnSpc>
              <a:defRPr sz="1100" b="1">
                <a:solidFill>
                  <a:srgbClr val="263750"/>
                </a:solidFill>
                <a:latin typeface="Palatino"/>
                <a:ea typeface="Palatino"/>
                <a:cs typeface="Palatino"/>
                <a:sym typeface="Palatino"/>
              </a:defRPr>
            </a:pPr>
            <a:r>
              <a:t>Daily Hydro-Regulation *</a:t>
            </a:r>
          </a:p>
          <a:p>
            <a:pPr>
              <a:lnSpc>
                <a:spcPct val="150000"/>
              </a:lnSpc>
              <a:defRPr sz="1100" b="1">
                <a:solidFill>
                  <a:srgbClr val="263750"/>
                </a:solidFill>
                <a:latin typeface="Palatino"/>
                <a:ea typeface="Palatino"/>
                <a:cs typeface="Palatino"/>
                <a:sym typeface="Palatino"/>
              </a:defRPr>
            </a:pPr>
            <a:r>
              <a:t>RESSIM, Volume Forecasting </a:t>
            </a:r>
          </a:p>
          <a:p>
            <a:pPr>
              <a:lnSpc>
                <a:spcPct val="150000"/>
              </a:lnSpc>
              <a:defRPr sz="1100" b="1">
                <a:solidFill>
                  <a:srgbClr val="263750"/>
                </a:solidFill>
                <a:latin typeface="Palatino"/>
                <a:ea typeface="Palatino"/>
                <a:cs typeface="Palatino"/>
                <a:sym typeface="Palatino"/>
              </a:defRPr>
            </a:pPr>
            <a:endParaRPr/>
          </a:p>
          <a:p>
            <a:pPr>
              <a:lnSpc>
                <a:spcPct val="150000"/>
              </a:lnSpc>
              <a:defRPr sz="1100" b="1">
                <a:solidFill>
                  <a:srgbClr val="263750"/>
                </a:solidFill>
                <a:latin typeface="Palatino"/>
                <a:ea typeface="Palatino"/>
                <a:cs typeface="Palatino"/>
                <a:sym typeface="Palatino"/>
              </a:defRPr>
            </a:pPr>
            <a:endParaRPr/>
          </a:p>
          <a:p>
            <a:pPr>
              <a:lnSpc>
                <a:spcPct val="150000"/>
              </a:lnSpc>
              <a:defRPr sz="1100" b="1">
                <a:solidFill>
                  <a:srgbClr val="263750"/>
                </a:solidFill>
                <a:latin typeface="Palatino"/>
                <a:ea typeface="Palatino"/>
                <a:cs typeface="Palatino"/>
                <a:sym typeface="Palatino"/>
              </a:defRPr>
            </a:pPr>
            <a:endParaRPr/>
          </a:p>
          <a:p>
            <a:pPr>
              <a:lnSpc>
                <a:spcPct val="150000"/>
              </a:lnSpc>
              <a:defRPr sz="1100" b="1">
                <a:solidFill>
                  <a:srgbClr val="263750"/>
                </a:solidFill>
                <a:latin typeface="Palatino"/>
                <a:ea typeface="Palatino"/>
                <a:cs typeface="Palatino"/>
                <a:sym typeface="Palatino"/>
              </a:defRPr>
            </a:pPr>
            <a:r>
              <a:t>*Future</a:t>
            </a:r>
          </a:p>
        </p:txBody>
      </p:sp>
      <p:sp>
        <p:nvSpPr>
          <p:cNvPr id="599" name="TextBox 40"/>
          <p:cNvSpPr txBox="1"/>
          <p:nvPr/>
        </p:nvSpPr>
        <p:spPr>
          <a:xfrm>
            <a:off x="444252" y="1779241"/>
            <a:ext cx="1893094" cy="1666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150000"/>
              </a:lnSpc>
              <a:defRPr sz="1100" b="1">
                <a:solidFill>
                  <a:srgbClr val="263750"/>
                </a:solidFill>
                <a:latin typeface="Palatino"/>
                <a:ea typeface="Palatino"/>
                <a:cs typeface="Palatino"/>
                <a:sym typeface="Palatino"/>
              </a:defRPr>
            </a:pPr>
            <a:r>
              <a:t>Climate Change Flows</a:t>
            </a:r>
          </a:p>
          <a:p>
            <a:pPr>
              <a:lnSpc>
                <a:spcPct val="150000"/>
              </a:lnSpc>
              <a:defRPr sz="1100" b="1">
                <a:solidFill>
                  <a:srgbClr val="263750"/>
                </a:solidFill>
                <a:latin typeface="Palatino"/>
                <a:ea typeface="Palatino"/>
                <a:cs typeface="Palatino"/>
                <a:sym typeface="Palatino"/>
              </a:defRPr>
            </a:pPr>
            <a:r>
              <a:t>Modified Flows</a:t>
            </a:r>
          </a:p>
          <a:p>
            <a:pPr>
              <a:lnSpc>
                <a:spcPct val="150000"/>
              </a:lnSpc>
              <a:defRPr sz="1100" b="1">
                <a:solidFill>
                  <a:srgbClr val="263750"/>
                </a:solidFill>
                <a:latin typeface="Palatino"/>
                <a:ea typeface="Palatino"/>
                <a:cs typeface="Palatino"/>
                <a:sym typeface="Palatino"/>
              </a:defRPr>
            </a:pPr>
            <a:r>
              <a:t>Hydsim input TXT files</a:t>
            </a:r>
          </a:p>
          <a:p>
            <a:pPr>
              <a:lnSpc>
                <a:spcPct val="150000"/>
              </a:lnSpc>
              <a:defRPr sz="1100" b="1">
                <a:solidFill>
                  <a:srgbClr val="263750"/>
                </a:solidFill>
                <a:latin typeface="Palatino"/>
                <a:ea typeface="Palatino"/>
                <a:cs typeface="Palatino"/>
                <a:sym typeface="Palatino"/>
              </a:defRPr>
            </a:pPr>
            <a:r>
              <a:t>Hydsim Master File</a:t>
            </a:r>
          </a:p>
          <a:p>
            <a:pPr>
              <a:lnSpc>
                <a:spcPct val="150000"/>
              </a:lnSpc>
              <a:defRPr sz="1100" b="1">
                <a:solidFill>
                  <a:srgbClr val="263750"/>
                </a:solidFill>
                <a:latin typeface="Palatino"/>
                <a:ea typeface="Palatino"/>
                <a:cs typeface="Palatino"/>
                <a:sym typeface="Palatino"/>
              </a:defRPr>
            </a:pPr>
            <a:r>
              <a:t>Study Results</a:t>
            </a:r>
          </a:p>
        </p:txBody>
      </p:sp>
      <p:pic>
        <p:nvPicPr>
          <p:cNvPr id="600" name="Picture 2" descr="Picture 2"/>
          <p:cNvPicPr>
            <a:picLocks noChangeAspect="1"/>
          </p:cNvPicPr>
          <p:nvPr/>
        </p:nvPicPr>
        <p:blipFill>
          <a:blip r:embed="rId8">
            <a:extLst/>
          </a:blip>
          <a:stretch>
            <a:fillRect/>
          </a:stretch>
        </p:blipFill>
        <p:spPr>
          <a:xfrm>
            <a:off x="5261817" y="2895450"/>
            <a:ext cx="1696642" cy="1053705"/>
          </a:xfrm>
          <a:prstGeom prst="rect">
            <a:avLst/>
          </a:prstGeom>
          <a:ln w="12700">
            <a:miter lim="400000"/>
          </a:ln>
        </p:spPr>
      </p:pic>
      <p:pic>
        <p:nvPicPr>
          <p:cNvPr id="601" name="Picture 2" descr="Picture 2"/>
          <p:cNvPicPr>
            <a:picLocks noChangeAspect="1"/>
          </p:cNvPicPr>
          <p:nvPr/>
        </p:nvPicPr>
        <p:blipFill>
          <a:blip r:embed="rId9">
            <a:extLst/>
          </a:blip>
          <a:stretch>
            <a:fillRect/>
          </a:stretch>
        </p:blipFill>
        <p:spPr>
          <a:xfrm>
            <a:off x="5715000" y="5313164"/>
            <a:ext cx="838275" cy="812603"/>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iterate>
                                    <p:tmAbs val="0"/>
                                  </p:iterate>
                                  <p:childTnLst>
                                    <p:set>
                                      <p:cBhvr>
                                        <p:cTn id="6" fill="hold"/>
                                        <p:tgtEl>
                                          <p:spTgt spid="5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585"/>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3" nodeType="afterEffect">
                                  <p:stCondLst>
                                    <p:cond delay="0"/>
                                  </p:stCondLst>
                                  <p:iterate>
                                    <p:tmAbs val="0"/>
                                  </p:iterate>
                                  <p:childTnLst>
                                    <p:set>
                                      <p:cBhvr>
                                        <p:cTn id="13" fill="hold"/>
                                        <p:tgtEl>
                                          <p:spTgt spid="586"/>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4" nodeType="afterEffect">
                                  <p:stCondLst>
                                    <p:cond delay="0"/>
                                  </p:stCondLst>
                                  <p:iterate>
                                    <p:tmAbs val="0"/>
                                  </p:iterate>
                                  <p:childTnLst>
                                    <p:set>
                                      <p:cBhvr>
                                        <p:cTn id="16" fill="hold"/>
                                        <p:tgtEl>
                                          <p:spTgt spid="587"/>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5" nodeType="afterEffect">
                                  <p:stCondLst>
                                    <p:cond delay="0"/>
                                  </p:stCondLst>
                                  <p:iterate>
                                    <p:tmAbs val="0"/>
                                  </p:iterate>
                                  <p:childTnLst>
                                    <p:set>
                                      <p:cBhvr>
                                        <p:cTn id="19" fill="hold"/>
                                        <p:tgtEl>
                                          <p:spTgt spid="59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6" nodeType="clickEffect">
                                  <p:stCondLst>
                                    <p:cond delay="0"/>
                                  </p:stCondLst>
                                  <p:iterate>
                                    <p:tmAbs val="0"/>
                                  </p:iterate>
                                  <p:childTnLst>
                                    <p:set>
                                      <p:cBhvr>
                                        <p:cTn id="23" fill="hold"/>
                                        <p:tgtEl>
                                          <p:spTgt spid="599"/>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7" nodeType="afterEffect">
                                  <p:stCondLst>
                                    <p:cond delay="0"/>
                                  </p:stCondLst>
                                  <p:iterate>
                                    <p:tmAbs val="0"/>
                                  </p:iterate>
                                  <p:childTnLst>
                                    <p:set>
                                      <p:cBhvr>
                                        <p:cTn id="26" fill="hold"/>
                                        <p:tgtEl>
                                          <p:spTgt spid="584"/>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8" nodeType="afterEffect">
                                  <p:stCondLst>
                                    <p:cond delay="0"/>
                                  </p:stCondLst>
                                  <p:iterate>
                                    <p:tmAbs val="0"/>
                                  </p:iterate>
                                  <p:childTnLst>
                                    <p:set>
                                      <p:cBhvr>
                                        <p:cTn id="29" fill="hold"/>
                                        <p:tgtEl>
                                          <p:spTgt spid="594"/>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9" nodeType="afterEffect">
                                  <p:stCondLst>
                                    <p:cond delay="0"/>
                                  </p:stCondLst>
                                  <p:iterate>
                                    <p:tmAbs val="0"/>
                                  </p:iterate>
                                  <p:childTnLst>
                                    <p:set>
                                      <p:cBhvr>
                                        <p:cTn id="32" fill="hold"/>
                                        <p:tgtEl>
                                          <p:spTgt spid="595"/>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grpId="10" nodeType="afterEffect">
                                  <p:stCondLst>
                                    <p:cond delay="0"/>
                                  </p:stCondLst>
                                  <p:iterate>
                                    <p:tmAbs val="0"/>
                                  </p:iterate>
                                  <p:childTnLst>
                                    <p:set>
                                      <p:cBhvr>
                                        <p:cTn id="35" fill="hold"/>
                                        <p:tgtEl>
                                          <p:spTgt spid="59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1" nodeType="clickEffect">
                                  <p:stCondLst>
                                    <p:cond delay="0"/>
                                  </p:stCondLst>
                                  <p:iterate>
                                    <p:tmAbs val="0"/>
                                  </p:iterate>
                                  <p:childTnLst>
                                    <p:set>
                                      <p:cBhvr>
                                        <p:cTn id="39" fill="hold"/>
                                        <p:tgtEl>
                                          <p:spTgt spid="59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12" nodeType="clickEffect">
                                  <p:stCondLst>
                                    <p:cond delay="0"/>
                                  </p:stCondLst>
                                  <p:iterate>
                                    <p:tmAbs val="0"/>
                                  </p:iterate>
                                  <p:childTnLst>
                                    <p:set>
                                      <p:cBhvr>
                                        <p:cTn id="43" fill="hold"/>
                                        <p:tgtEl>
                                          <p:spTgt spid="591"/>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grpId="13" nodeType="afterEffect">
                                  <p:stCondLst>
                                    <p:cond delay="0"/>
                                  </p:stCondLst>
                                  <p:iterate>
                                    <p:tmAbs val="0"/>
                                  </p:iterate>
                                  <p:childTnLst>
                                    <p:set>
                                      <p:cBhvr>
                                        <p:cTn id="46" fill="hold"/>
                                        <p:tgtEl>
                                          <p:spTgt spid="588"/>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14" nodeType="afterEffect">
                                  <p:stCondLst>
                                    <p:cond delay="0"/>
                                  </p:stCondLst>
                                  <p:iterate>
                                    <p:tmAbs val="0"/>
                                  </p:iterate>
                                  <p:childTnLst>
                                    <p:set>
                                      <p:cBhvr>
                                        <p:cTn id="49" fill="hold"/>
                                        <p:tgtEl>
                                          <p:spTgt spid="589"/>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15" nodeType="afterEffect">
                                  <p:stCondLst>
                                    <p:cond delay="0"/>
                                  </p:stCondLst>
                                  <p:iterate>
                                    <p:tmAbs val="0"/>
                                  </p:iterate>
                                  <p:childTnLst>
                                    <p:set>
                                      <p:cBhvr>
                                        <p:cTn id="52" fill="hold"/>
                                        <p:tgtEl>
                                          <p:spTgt spid="590"/>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grpId="16" nodeType="afterEffect">
                                  <p:stCondLst>
                                    <p:cond delay="0"/>
                                  </p:stCondLst>
                                  <p:iterate>
                                    <p:tmAbs val="0"/>
                                  </p:iterate>
                                  <p:childTnLst>
                                    <p:set>
                                      <p:cBhvr>
                                        <p:cTn id="55" fill="hold"/>
                                        <p:tgtEl>
                                          <p:spTgt spid="600"/>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17" nodeType="afterEffect">
                                  <p:stCondLst>
                                    <p:cond delay="0"/>
                                  </p:stCondLst>
                                  <p:iterate>
                                    <p:tmAbs val="0"/>
                                  </p:iterate>
                                  <p:childTnLst>
                                    <p:set>
                                      <p:cBhvr>
                                        <p:cTn id="58" fill="hold"/>
                                        <p:tgtEl>
                                          <p:spTgt spid="59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18" nodeType="clickEffect">
                                  <p:stCondLst>
                                    <p:cond delay="0"/>
                                  </p:stCondLst>
                                  <p:iterate>
                                    <p:tmAbs val="0"/>
                                  </p:iterate>
                                  <p:childTnLst>
                                    <p:set>
                                      <p:cBhvr>
                                        <p:cTn id="62" fill="hold"/>
                                        <p:tgtEl>
                                          <p:spTgt spid="6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 grpId="7" animBg="1" advAuto="0"/>
      <p:bldP spid="585" grpId="2" animBg="1" advAuto="0"/>
      <p:bldP spid="586" grpId="3" animBg="1" advAuto="0"/>
      <p:bldP spid="587" grpId="4" animBg="1" advAuto="0"/>
      <p:bldP spid="588" grpId="13" animBg="1" advAuto="0"/>
      <p:bldP spid="589" grpId="14" animBg="1" advAuto="0"/>
      <p:bldP spid="590" grpId="15" animBg="1" advAuto="0"/>
      <p:bldP spid="591" grpId="12" animBg="1" advAuto="0"/>
      <p:bldP spid="592" grpId="5" animBg="1" advAuto="0"/>
      <p:bldP spid="593" grpId="1" animBg="1" advAuto="0"/>
      <p:bldP spid="594" grpId="8" animBg="1" advAuto="0"/>
      <p:bldP spid="595" grpId="9" animBg="1" advAuto="0"/>
      <p:bldP spid="596" grpId="10" animBg="1" advAuto="0"/>
      <p:bldP spid="597" grpId="17" animBg="1" advAuto="0"/>
      <p:bldP spid="598" grpId="11" animBg="1" advAuto="0"/>
      <p:bldP spid="599" grpId="6" animBg="1" advAuto="0"/>
      <p:bldP spid="600" grpId="16" animBg="1" advAuto="0"/>
      <p:bldP spid="601" grpId="18"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46</a:t>
            </a:fld>
            <a:endParaRPr/>
          </a:p>
        </p:txBody>
      </p:sp>
      <p:pic>
        <p:nvPicPr>
          <p:cNvPr id="606" name="Picture 3" descr="Picture 3"/>
          <p:cNvPicPr>
            <a:picLocks noChangeAspect="1"/>
          </p:cNvPicPr>
          <p:nvPr/>
        </p:nvPicPr>
        <p:blipFill>
          <a:blip r:embed="rId2">
            <a:extLst/>
          </a:blip>
          <a:stretch>
            <a:fillRect/>
          </a:stretch>
        </p:blipFill>
        <p:spPr>
          <a:xfrm>
            <a:off x="0" y="692150"/>
            <a:ext cx="9144000" cy="5632450"/>
          </a:xfrm>
          <a:prstGeom prst="rect">
            <a:avLst/>
          </a:prstGeom>
          <a:ln w="12700">
            <a:miter lim="400000"/>
          </a:ln>
        </p:spPr>
      </p:pic>
      <p:sp>
        <p:nvSpPr>
          <p:cNvPr id="607" name="TextBox 2"/>
          <p:cNvSpPr txBox="1"/>
          <p:nvPr/>
        </p:nvSpPr>
        <p:spPr>
          <a:xfrm>
            <a:off x="0" y="230188"/>
            <a:ext cx="9144000" cy="434341"/>
          </a:xfrm>
          <a:prstGeom prst="rect">
            <a:avLst/>
          </a:prstGeom>
          <a:solidFill>
            <a:schemeClr val="accent3">
              <a:lumOff val="44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lvl1pPr>
          </a:lstStyle>
          <a:p>
            <a:r>
              <a:t>Columbia Basin System Modeled by CIS </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47</a:t>
            </a:fld>
            <a:endParaRPr/>
          </a:p>
        </p:txBody>
      </p:sp>
      <p:sp>
        <p:nvSpPr>
          <p:cNvPr id="610" name="Title 1"/>
          <p:cNvSpPr txBox="1">
            <a:spLocks noGrp="1"/>
          </p:cNvSpPr>
          <p:nvPr>
            <p:ph type="title"/>
          </p:nvPr>
        </p:nvSpPr>
        <p:spPr>
          <a:xfrm>
            <a:off x="335747" y="25400"/>
            <a:ext cx="8611404" cy="1981200"/>
          </a:xfrm>
          <a:prstGeom prst="rect">
            <a:avLst/>
          </a:prstGeom>
        </p:spPr>
        <p:txBody>
          <a:bodyPr/>
          <a:lstStyle/>
          <a:p>
            <a:pPr>
              <a:defRPr sz="2800" b="1"/>
            </a:pPr>
            <a:r>
              <a:t>CIS Model Flows at The Dalles </a:t>
            </a:r>
            <a:br/>
            <a:r>
              <a:t>(lowest historical runoff years) </a:t>
            </a:r>
            <a:br/>
            <a:r>
              <a:rPr sz="2200">
                <a:solidFill>
                  <a:srgbClr val="000000"/>
                </a:solidFill>
              </a:rPr>
              <a:t>Unregulated (black),Ecosystem Function (green) </a:t>
            </a:r>
            <a:br>
              <a:rPr sz="2200">
                <a:solidFill>
                  <a:srgbClr val="000000"/>
                </a:solidFill>
              </a:rPr>
            </a:br>
            <a:r>
              <a:rPr sz="2200">
                <a:solidFill>
                  <a:srgbClr val="000000"/>
                </a:solidFill>
              </a:rPr>
              <a:t>and Current Operations(red)</a:t>
            </a:r>
          </a:p>
        </p:txBody>
      </p:sp>
      <p:pic>
        <p:nvPicPr>
          <p:cNvPr id="611" name="Picture 2" descr="Picture 2"/>
          <p:cNvPicPr>
            <a:picLocks noChangeAspect="1"/>
          </p:cNvPicPr>
          <p:nvPr/>
        </p:nvPicPr>
        <p:blipFill>
          <a:blip r:embed="rId2">
            <a:extLst/>
          </a:blip>
          <a:stretch>
            <a:fillRect/>
          </a:stretch>
        </p:blipFill>
        <p:spPr>
          <a:xfrm>
            <a:off x="-38100" y="2006600"/>
            <a:ext cx="9182100" cy="48387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48</a:t>
            </a:fld>
            <a:endParaRPr/>
          </a:p>
        </p:txBody>
      </p:sp>
      <p:pic>
        <p:nvPicPr>
          <p:cNvPr id="614" name="Picture 5" descr="Picture 5"/>
          <p:cNvPicPr>
            <a:picLocks noChangeAspect="1"/>
          </p:cNvPicPr>
          <p:nvPr/>
        </p:nvPicPr>
        <p:blipFill>
          <a:blip r:embed="rId2">
            <a:extLst/>
          </a:blip>
          <a:stretch>
            <a:fillRect/>
          </a:stretch>
        </p:blipFill>
        <p:spPr>
          <a:xfrm>
            <a:off x="278543" y="1934286"/>
            <a:ext cx="8351704" cy="4982024"/>
          </a:xfrm>
          <a:prstGeom prst="rect">
            <a:avLst/>
          </a:prstGeom>
          <a:ln>
            <a:solidFill>
              <a:schemeClr val="accent1"/>
            </a:solidFill>
            <a:miter/>
          </a:ln>
        </p:spPr>
      </p:pic>
      <p:sp>
        <p:nvSpPr>
          <p:cNvPr id="615" name="Slide Number Placeholder 7"/>
          <p:cNvSpPr txBox="1"/>
          <p:nvPr/>
        </p:nvSpPr>
        <p:spPr>
          <a:xfrm>
            <a:off x="8489323" y="6465094"/>
            <a:ext cx="222686"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100">
                <a:solidFill>
                  <a:srgbClr val="898989"/>
                </a:solidFill>
              </a:defRPr>
            </a:lvl1pPr>
          </a:lstStyle>
          <a:p>
            <a:r>
              <a:t>47</a:t>
            </a:r>
          </a:p>
        </p:txBody>
      </p:sp>
      <p:sp>
        <p:nvSpPr>
          <p:cNvPr id="616" name="Title 1"/>
          <p:cNvSpPr txBox="1"/>
          <p:nvPr/>
        </p:nvSpPr>
        <p:spPr>
          <a:xfrm>
            <a:off x="123358" y="232836"/>
            <a:ext cx="8662077" cy="7536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ormAutofit lnSpcReduction="10000"/>
          </a:bodyPr>
          <a:lstStyle/>
          <a:p>
            <a:pPr algn="l" defTabSz="749808">
              <a:defRPr sz="3607">
                <a:solidFill>
                  <a:srgbClr val="531116"/>
                </a:solidFill>
                <a:latin typeface="Times New Roman"/>
                <a:ea typeface="Times New Roman"/>
                <a:cs typeface="Times New Roman"/>
                <a:sym typeface="Times New Roman"/>
              </a:defRPr>
            </a:pPr>
            <a:r>
              <a:t>CIS Climate Scenario Culling Tool</a:t>
            </a:r>
            <a:br/>
            <a:r>
              <a:rPr sz="1148"/>
              <a:t>Cull by composite rank of multiple climate seasonal volumes, ratios From RMJOC II</a:t>
            </a:r>
          </a:p>
        </p:txBody>
      </p:sp>
      <p:sp>
        <p:nvSpPr>
          <p:cNvPr id="617" name="Selected volumes: Mar-Jun, Jul-Sep, Oct-Sep, Dec-Mar, Apr-Aug…"/>
          <p:cNvSpPr txBox="1"/>
          <p:nvPr/>
        </p:nvSpPr>
        <p:spPr>
          <a:xfrm>
            <a:off x="958539" y="1061065"/>
            <a:ext cx="6747828" cy="795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pPr>
              <a:defRPr sz="1500" spc="22">
                <a:solidFill>
                  <a:srgbClr val="263750"/>
                </a:solidFill>
                <a:latin typeface="Palatino"/>
                <a:ea typeface="Palatino"/>
                <a:cs typeface="Palatino"/>
                <a:sym typeface="Palatino"/>
              </a:defRPr>
            </a:pPr>
            <a:r>
              <a:t>Selected volumes: Mar-Jun, Jul-Sep, Oct-Sep, Dec-Mar, Apr-Aug</a:t>
            </a:r>
            <a:endParaRPr sz="2200"/>
          </a:p>
          <a:p>
            <a:pPr>
              <a:defRPr sz="1500" spc="22">
                <a:solidFill>
                  <a:srgbClr val="263750"/>
                </a:solidFill>
                <a:latin typeface="Palatino"/>
                <a:ea typeface="Palatino"/>
                <a:cs typeface="Palatino"/>
                <a:sym typeface="Palatino"/>
              </a:defRPr>
            </a:pPr>
            <a:r>
              <a:t>Selected ratios: Dec-Mar, Apr-Jul, Apr-Jun, Jul-Sep</a:t>
            </a:r>
            <a:endParaRPr sz="2200"/>
          </a:p>
          <a:p>
            <a:pPr>
              <a:defRPr sz="1500" spc="22">
                <a:solidFill>
                  <a:srgbClr val="263750"/>
                </a:solidFill>
                <a:latin typeface="Palatino"/>
                <a:ea typeface="Palatino"/>
                <a:cs typeface="Palatino"/>
                <a:sym typeface="Palatino"/>
              </a:defRPr>
            </a:pPr>
            <a:r>
              <a:t>Purpose of tool: To cull a set of 20+ scenarios that best represent all scenarios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49</a:t>
            </a:fld>
            <a:endParaRPr/>
          </a:p>
        </p:txBody>
      </p:sp>
      <p:pic>
        <p:nvPicPr>
          <p:cNvPr id="620" name="Content Placeholder 3" descr="Content Placeholder 3"/>
          <p:cNvPicPr>
            <a:picLocks noChangeAspect="1"/>
          </p:cNvPicPr>
          <p:nvPr/>
        </p:nvPicPr>
        <p:blipFill>
          <a:blip r:embed="rId2">
            <a:extLst/>
          </a:blip>
          <a:stretch>
            <a:fillRect/>
          </a:stretch>
        </p:blipFill>
        <p:spPr>
          <a:xfrm>
            <a:off x="0" y="375046"/>
            <a:ext cx="9144000" cy="637579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sp>
        <p:nvSpPr>
          <p:cNvPr id="369" name="Text Placeholder 1"/>
          <p:cNvSpPr txBox="1">
            <a:spLocks noGrp="1"/>
          </p:cNvSpPr>
          <p:nvPr>
            <p:ph type="body" sz="quarter" idx="1"/>
          </p:nvPr>
        </p:nvSpPr>
        <p:spPr>
          <a:xfrm>
            <a:off x="1074197" y="612043"/>
            <a:ext cx="7441153" cy="804936"/>
          </a:xfrm>
          <a:prstGeom prst="rect">
            <a:avLst/>
          </a:prstGeom>
        </p:spPr>
        <p:txBody>
          <a:bodyPr/>
          <a:lstStyle>
            <a:lvl1pPr>
              <a:spcBef>
                <a:spcPts val="0"/>
              </a:spcBef>
              <a:defRPr sz="4400">
                <a:solidFill>
                  <a:srgbClr val="531116"/>
                </a:solidFill>
                <a:latin typeface="Times New Roman"/>
                <a:ea typeface="Times New Roman"/>
                <a:cs typeface="Times New Roman"/>
                <a:sym typeface="Times New Roman"/>
              </a:defRPr>
            </a:lvl1pPr>
          </a:lstStyle>
          <a:p>
            <a:r>
              <a:t>Human Health &amp; Well-Being</a:t>
            </a:r>
          </a:p>
        </p:txBody>
      </p:sp>
      <p:sp>
        <p:nvSpPr>
          <p:cNvPr id="370" name="Text Placeholder 2"/>
          <p:cNvSpPr>
            <a:spLocks noGrp="1"/>
          </p:cNvSpPr>
          <p:nvPr>
            <p:ph type="body"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gn="ctr">
              <a:spcBef>
                <a:spcPts val="900"/>
              </a:spcBef>
              <a:buSzTx/>
              <a:buNone/>
              <a:defRPr sz="4000">
                <a:solidFill>
                  <a:schemeClr val="accent3">
                    <a:lumOff val="44000"/>
                  </a:schemeClr>
                </a:solidFill>
              </a:defRPr>
            </a:lvl1pPr>
          </a:lstStyle>
          <a:p>
            <a:r>
              <a:t>1</a:t>
            </a:r>
          </a:p>
        </p:txBody>
      </p:sp>
      <p:sp>
        <p:nvSpPr>
          <p:cNvPr id="371" name="Text Placeholder 3"/>
          <p:cNvSpPr>
            <a:spLocks noGrp="1"/>
          </p:cNvSpPr>
          <p:nvPr>
            <p:ph type="body" idx="14"/>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fontScale="92500" lnSpcReduction="10000"/>
          </a:bodyPr>
          <a:lstStyle>
            <a:lvl1pPr marL="0" indent="0" algn="r" defTabSz="749808">
              <a:spcBef>
                <a:spcPts val="200"/>
              </a:spcBef>
              <a:buSzTx/>
              <a:buNone/>
              <a:defRPr sz="1148" b="1">
                <a:solidFill>
                  <a:srgbClr val="808080"/>
                </a:solidFill>
              </a:defRPr>
            </a:lvl1pPr>
          </a:lstStyle>
          <a:p>
            <a:r>
              <a:t>Ch. 1 | Overview</a:t>
            </a:r>
          </a:p>
        </p:txBody>
      </p:sp>
      <p:sp>
        <p:nvSpPr>
          <p:cNvPr id="372" name="Content Placeholder 4"/>
          <p:cNvSpPr txBox="1"/>
          <p:nvPr/>
        </p:nvSpPr>
        <p:spPr>
          <a:xfrm>
            <a:off x="628650" y="1825624"/>
            <a:ext cx="7886700" cy="4351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5020" tIns="65020" rIns="65020" bIns="65020">
            <a:normAutofit/>
          </a:bodyPr>
          <a:lstStyle/>
          <a:p>
            <a:pPr marL="342900" indent="-342900" algn="l">
              <a:spcBef>
                <a:spcPts val="1800"/>
              </a:spcBef>
              <a:buSzPct val="100000"/>
              <a:buFont typeface="Arial"/>
              <a:buChar char="•"/>
              <a:defRPr sz="2000">
                <a:latin typeface="Times New Roman"/>
                <a:ea typeface="Times New Roman"/>
                <a:cs typeface="Times New Roman"/>
                <a:sym typeface="Times New Roman"/>
              </a:defRPr>
            </a:pPr>
            <a:r>
              <a:rPr b="1"/>
              <a:t>Higher temperatures, increasing air quality risks, more frequent and intense extreme weather and climate-related events, increases in coastal flooding, disruption of ecosystem services</a:t>
            </a:r>
            <a:r>
              <a:t>, and other changes increasingly threaten human health and well-being</a:t>
            </a:r>
          </a:p>
          <a:p>
            <a:pPr marL="342900" indent="-342900" algn="l">
              <a:spcBef>
                <a:spcPts val="1800"/>
              </a:spcBef>
              <a:buSzPct val="100000"/>
              <a:buFont typeface="Arial"/>
              <a:buChar char="•"/>
              <a:defRPr sz="2000">
                <a:latin typeface="Times New Roman"/>
                <a:ea typeface="Times New Roman"/>
                <a:cs typeface="Times New Roman"/>
                <a:sym typeface="Times New Roman"/>
              </a:defRPr>
            </a:pPr>
            <a:r>
              <a:t>Future climate change is expected to </a:t>
            </a:r>
            <a:r>
              <a:rPr b="1"/>
              <a:t>further disrupt many areas of life</a:t>
            </a:r>
            <a:r>
              <a:t>, exacerbating existing challenges and revealing new risks to health (including mental health) and prosperity</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50</a:t>
            </a:fld>
            <a:endParaRPr/>
          </a:p>
        </p:txBody>
      </p:sp>
      <p:sp>
        <p:nvSpPr>
          <p:cNvPr id="623" name="Title 1"/>
          <p:cNvSpPr txBox="1">
            <a:spLocks noGrp="1"/>
          </p:cNvSpPr>
          <p:nvPr>
            <p:ph type="title"/>
          </p:nvPr>
        </p:nvSpPr>
        <p:spPr>
          <a:xfrm>
            <a:off x="457647" y="274586"/>
            <a:ext cx="8228708" cy="1640840"/>
          </a:xfrm>
          <a:prstGeom prst="rect">
            <a:avLst/>
          </a:prstGeom>
        </p:spPr>
        <p:txBody>
          <a:bodyPr/>
          <a:lstStyle>
            <a:lvl1pPr>
              <a:defRPr sz="3700"/>
            </a:lvl1pPr>
          </a:lstStyle>
          <a:p>
            <a:r>
              <a:t>CRITFC Participation on Intertribal, Regional, and National Climate Activities</a:t>
            </a:r>
          </a:p>
        </p:txBody>
      </p:sp>
      <p:sp>
        <p:nvSpPr>
          <p:cNvPr id="624" name="Content Placeholder 2"/>
          <p:cNvSpPr txBox="1">
            <a:spLocks noGrp="1"/>
          </p:cNvSpPr>
          <p:nvPr>
            <p:ph type="body" idx="1"/>
          </p:nvPr>
        </p:nvSpPr>
        <p:spPr>
          <a:xfrm>
            <a:off x="457647" y="2146433"/>
            <a:ext cx="8228708" cy="3979334"/>
          </a:xfrm>
          <a:prstGeom prst="rect">
            <a:avLst/>
          </a:prstGeom>
        </p:spPr>
        <p:txBody>
          <a:bodyPr numCol="2" spcCol="274320"/>
          <a:lstStyle/>
          <a:p>
            <a:pPr marL="328941" indent="-328941" defTabSz="877823">
              <a:spcBef>
                <a:spcPts val="400"/>
              </a:spcBef>
              <a:defRPr sz="1727"/>
            </a:pPr>
            <a:r>
              <a:t>Tribal co-chair on the Freshwater Section of the </a:t>
            </a:r>
            <a:r>
              <a:rPr b="1"/>
              <a:t>National Fish, Wildlife &amp; Plants Climate Adaptation Strategy 2012</a:t>
            </a:r>
          </a:p>
          <a:p>
            <a:pPr marL="328941" indent="-328941" defTabSz="877823">
              <a:spcBef>
                <a:spcPts val="400"/>
              </a:spcBef>
              <a:defRPr sz="1727"/>
            </a:pPr>
            <a:r>
              <a:t>Advisor on the </a:t>
            </a:r>
            <a:r>
              <a:rPr b="1"/>
              <a:t>BIA Tribal Climate Liaison </a:t>
            </a:r>
            <a:r>
              <a:t>Orientation &amp; Recruitment</a:t>
            </a:r>
          </a:p>
          <a:p>
            <a:pPr marL="328941" indent="-328941" defTabSz="877823">
              <a:spcBef>
                <a:spcPts val="400"/>
              </a:spcBef>
              <a:defRPr sz="1727"/>
            </a:pPr>
            <a:r>
              <a:t>Working on the implementation of </a:t>
            </a:r>
            <a:r>
              <a:rPr b="1"/>
              <a:t>National Tribal Climate Change Principles </a:t>
            </a:r>
            <a:r>
              <a:t>and formation of a </a:t>
            </a:r>
            <a:r>
              <a:rPr b="1"/>
              <a:t>National Climate Change Policy Workgroup</a:t>
            </a:r>
          </a:p>
          <a:p>
            <a:pPr marL="328941" indent="-328941" defTabSz="877823">
              <a:defRPr sz="1727"/>
            </a:pPr>
            <a:endParaRPr b="1"/>
          </a:p>
          <a:p>
            <a:pPr marL="328941" indent="-328941" defTabSz="877823">
              <a:defRPr sz="1727"/>
            </a:pPr>
            <a:endParaRPr b="1"/>
          </a:p>
          <a:p>
            <a:pPr marL="328941" indent="-328941" defTabSz="877823">
              <a:defRPr sz="1727"/>
            </a:pPr>
            <a:endParaRPr b="1"/>
          </a:p>
          <a:p>
            <a:pPr marL="328941" indent="-328941" defTabSz="877823">
              <a:spcBef>
                <a:spcPts val="400"/>
              </a:spcBef>
              <a:defRPr sz="1727"/>
            </a:pPr>
            <a:r>
              <a:t>Advisory Board member: 	1) </a:t>
            </a:r>
            <a:r>
              <a:rPr b="1"/>
              <a:t>Northwest Climate Adaptation Science Center</a:t>
            </a:r>
            <a:r>
              <a:t>; 2) </a:t>
            </a:r>
            <a:r>
              <a:rPr b="1"/>
              <a:t>Climate Impacts Research Consortium</a:t>
            </a:r>
            <a:r>
              <a:t>; 3) </a:t>
            </a:r>
            <a:r>
              <a:rPr b="1"/>
              <a:t>Columbia Basin Partnership Forum </a:t>
            </a:r>
            <a:r>
              <a:t>(GNLCC)</a:t>
            </a:r>
          </a:p>
          <a:p>
            <a:pPr marL="328941" indent="-328941" defTabSz="877823">
              <a:spcBef>
                <a:spcPts val="400"/>
              </a:spcBef>
              <a:defRPr sz="1727"/>
            </a:pPr>
            <a:r>
              <a:t>Tribal Advisory Group member for the </a:t>
            </a:r>
            <a:r>
              <a:rPr b="1"/>
              <a:t>“Building Tribal Capacity for Climate Change Vulnerability Assessment” </a:t>
            </a:r>
            <a:r>
              <a:t>project with the University of Washington</a:t>
            </a:r>
          </a:p>
          <a:p>
            <a:pPr marL="328941" indent="-328941" defTabSz="877823">
              <a:spcBef>
                <a:spcPts val="400"/>
              </a:spcBef>
              <a:defRPr sz="1727"/>
            </a:pPr>
            <a:r>
              <a:t>Working with the </a:t>
            </a:r>
            <a:r>
              <a:rPr b="1"/>
              <a:t>Oregon Environmental Council </a:t>
            </a:r>
            <a:r>
              <a:t>and tribes on Oregon carbon reduction policies and programs</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51</a:t>
            </a:fld>
            <a:endParaRPr/>
          </a:p>
        </p:txBody>
      </p:sp>
      <p:sp>
        <p:nvSpPr>
          <p:cNvPr id="627" name="Title 1"/>
          <p:cNvSpPr txBox="1">
            <a:spLocks noGrp="1"/>
          </p:cNvSpPr>
          <p:nvPr>
            <p:ph type="title"/>
          </p:nvPr>
        </p:nvSpPr>
        <p:spPr>
          <a:xfrm>
            <a:off x="285749" y="147095"/>
            <a:ext cx="8228709" cy="656821"/>
          </a:xfrm>
          <a:prstGeom prst="rect">
            <a:avLst/>
          </a:prstGeom>
        </p:spPr>
        <p:txBody>
          <a:bodyPr>
            <a:normAutofit fontScale="90000"/>
          </a:bodyPr>
          <a:lstStyle>
            <a:lvl1pPr defTabSz="777240">
              <a:defRPr sz="3740"/>
            </a:lvl1pPr>
          </a:lstStyle>
          <a:p>
            <a:r>
              <a:t>Publications</a:t>
            </a:r>
          </a:p>
        </p:txBody>
      </p:sp>
      <p:sp>
        <p:nvSpPr>
          <p:cNvPr id="628" name="Content Placeholder 2"/>
          <p:cNvSpPr txBox="1">
            <a:spLocks noGrp="1"/>
          </p:cNvSpPr>
          <p:nvPr>
            <p:ph type="body" sz="half" idx="1"/>
          </p:nvPr>
        </p:nvSpPr>
        <p:spPr>
          <a:xfrm>
            <a:off x="285749" y="1289785"/>
            <a:ext cx="4738639" cy="5092709"/>
          </a:xfrm>
          <a:prstGeom prst="rect">
            <a:avLst/>
          </a:prstGeom>
        </p:spPr>
        <p:txBody>
          <a:bodyPr/>
          <a:lstStyle/>
          <a:p>
            <a:pPr>
              <a:spcBef>
                <a:spcPts val="800"/>
              </a:spcBef>
              <a:defRPr sz="2200"/>
            </a:pPr>
            <a:r>
              <a:t>Published climate-related articles in </a:t>
            </a:r>
            <a:r>
              <a:rPr i="1"/>
              <a:t>Ecological Restoration </a:t>
            </a:r>
            <a:r>
              <a:t>2009, </a:t>
            </a:r>
            <a:r>
              <a:rPr i="1"/>
              <a:t>Climatic Change Journal </a:t>
            </a:r>
            <a:r>
              <a:t>2014, </a:t>
            </a:r>
            <a:r>
              <a:rPr i="1"/>
              <a:t>Climate Change and Indigenous Peoples in the United States </a:t>
            </a:r>
            <a:r>
              <a:t>book 2014, and </a:t>
            </a:r>
            <a:r>
              <a:rPr i="1"/>
              <a:t>Journal of Environmental Management </a:t>
            </a:r>
            <a:r>
              <a:t>2016</a:t>
            </a:r>
          </a:p>
          <a:p>
            <a:pPr>
              <a:spcBef>
                <a:spcPts val="800"/>
              </a:spcBef>
              <a:defRPr sz="2200"/>
            </a:pPr>
            <a:r>
              <a:t>Conservation Planning for Climate Change Impacts to Benthic Macroinvertebrate Assemblages in the Columbia River Basin, CRITFC Technical Report</a:t>
            </a:r>
          </a:p>
        </p:txBody>
      </p:sp>
      <p:pic>
        <p:nvPicPr>
          <p:cNvPr id="629" name="Picture 3" descr="Picture 3"/>
          <p:cNvPicPr>
            <a:picLocks noChangeAspect="1"/>
          </p:cNvPicPr>
          <p:nvPr/>
        </p:nvPicPr>
        <p:blipFill>
          <a:blip r:embed="rId2">
            <a:extLst/>
          </a:blip>
          <a:stretch>
            <a:fillRect/>
          </a:stretch>
        </p:blipFill>
        <p:spPr>
          <a:xfrm>
            <a:off x="5428648" y="1149387"/>
            <a:ext cx="3294849" cy="478683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52</a:t>
            </a:fld>
            <a:endParaRPr/>
          </a:p>
        </p:txBody>
      </p:sp>
      <p:pic>
        <p:nvPicPr>
          <p:cNvPr id="632" name="Picture 1" descr="Picture 1"/>
          <p:cNvPicPr>
            <a:picLocks noChangeAspect="1"/>
          </p:cNvPicPr>
          <p:nvPr/>
        </p:nvPicPr>
        <p:blipFill>
          <a:blip r:embed="rId2">
            <a:extLst/>
          </a:blip>
          <a:stretch>
            <a:fillRect/>
          </a:stretch>
        </p:blipFill>
        <p:spPr>
          <a:xfrm>
            <a:off x="-89297" y="188639"/>
            <a:ext cx="7922867" cy="6722939"/>
          </a:xfrm>
          <a:prstGeom prst="rect">
            <a:avLst/>
          </a:prstGeom>
          <a:ln w="12700">
            <a:miter lim="400000"/>
          </a:ln>
        </p:spPr>
      </p:pic>
      <p:sp>
        <p:nvSpPr>
          <p:cNvPr id="633" name="Rectangle 2"/>
          <p:cNvSpPr txBox="1">
            <a:spLocks noGrp="1"/>
          </p:cNvSpPr>
          <p:nvPr>
            <p:ph type="title"/>
          </p:nvPr>
        </p:nvSpPr>
        <p:spPr>
          <a:xfrm>
            <a:off x="2214562" y="60275"/>
            <a:ext cx="6835676" cy="1364265"/>
          </a:xfrm>
          <a:prstGeom prst="rect">
            <a:avLst/>
          </a:prstGeom>
        </p:spPr>
        <p:txBody>
          <a:bodyPr/>
          <a:lstStyle/>
          <a:p>
            <a:pPr algn="r">
              <a:defRPr sz="3700">
                <a:latin typeface="Helvetica Neue Light"/>
                <a:ea typeface="Helvetica Neue Light"/>
                <a:cs typeface="Helvetica Neue Light"/>
                <a:sym typeface="Helvetica Neue Light"/>
              </a:defRPr>
            </a:pPr>
            <a:r>
              <a:t>  		</a:t>
            </a:r>
            <a:r>
              <a:rPr>
                <a:latin typeface="Times New Roman"/>
                <a:ea typeface="Times New Roman"/>
                <a:cs typeface="Times New Roman"/>
                <a:sym typeface="Times New Roman"/>
              </a:rPr>
              <a:t>Tribal Projects throughout the Columbia Basin </a:t>
            </a:r>
          </a:p>
        </p:txBody>
      </p:sp>
    </p:spTree>
  </p:cSld>
  <p:clrMapOvr>
    <a:masterClrMapping/>
  </p:clrMapOvr>
  <mc:AlternateContent xmlns:mc="http://schemas.openxmlformats.org/markup-compatibility/2006" xmlns:p14="http://schemas.microsoft.com/office/powerpoint/2010/main">
    <mc:Choice Requires="p14">
      <p:transition spd="slow" p14:dur="1200">
        <p:push dir="u"/>
      </p:transition>
    </mc:Choice>
    <mc:Fallback xmlns="" xmlns:m="http://schemas.openxmlformats.org/officeDocument/2006/math" xmlns:a14="http://schemas.microsoft.com/office/drawing/2010/main">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53</a:t>
            </a:fld>
            <a:endParaRPr/>
          </a:p>
        </p:txBody>
      </p:sp>
      <p:sp>
        <p:nvSpPr>
          <p:cNvPr id="636" name="Title 1"/>
          <p:cNvSpPr txBox="1">
            <a:spLocks noGrp="1"/>
          </p:cNvSpPr>
          <p:nvPr>
            <p:ph type="title"/>
          </p:nvPr>
        </p:nvSpPr>
        <p:spPr>
          <a:xfrm>
            <a:off x="1732359" y="589358"/>
            <a:ext cx="7049990" cy="1143001"/>
          </a:xfrm>
          <a:prstGeom prst="rect">
            <a:avLst/>
          </a:prstGeom>
        </p:spPr>
        <p:txBody>
          <a:bodyPr>
            <a:normAutofit fontScale="90000"/>
          </a:bodyPr>
          <a:lstStyle/>
          <a:p>
            <a:pPr defTabSz="868680">
              <a:defRPr sz="3514"/>
            </a:pPr>
            <a:r>
              <a:t>Nez Perce Tribe’s </a:t>
            </a:r>
            <a:br/>
            <a:r>
              <a:t>Climate Change Work</a:t>
            </a:r>
          </a:p>
        </p:txBody>
      </p:sp>
      <p:sp>
        <p:nvSpPr>
          <p:cNvPr id="637" name="Content Placeholder 2"/>
          <p:cNvSpPr txBox="1">
            <a:spLocks noGrp="1"/>
          </p:cNvSpPr>
          <p:nvPr>
            <p:ph type="body" idx="1"/>
          </p:nvPr>
        </p:nvSpPr>
        <p:spPr>
          <a:xfrm>
            <a:off x="285749" y="2511462"/>
            <a:ext cx="8604054" cy="3616206"/>
          </a:xfrm>
          <a:prstGeom prst="rect">
            <a:avLst/>
          </a:prstGeom>
        </p:spPr>
        <p:txBody>
          <a:bodyPr>
            <a:normAutofit lnSpcReduction="10000"/>
          </a:bodyPr>
          <a:lstStyle/>
          <a:p>
            <a:pPr>
              <a:spcBef>
                <a:spcPts val="1200"/>
              </a:spcBef>
              <a:defRPr sz="2000"/>
            </a:pPr>
            <a:r>
              <a:t>Completed a Clearwater River Subbasin Climate Change Adaptation Plan in 2011 for forestry and water. </a:t>
            </a:r>
          </a:p>
          <a:p>
            <a:pPr>
              <a:spcBef>
                <a:spcPts val="1200"/>
              </a:spcBef>
              <a:defRPr sz="2000"/>
            </a:pPr>
            <a:r>
              <a:t>Writing a comprehensive vulnerability assessment and adaptation plan now.</a:t>
            </a:r>
          </a:p>
          <a:p>
            <a:pPr>
              <a:spcBef>
                <a:spcPts val="1200"/>
              </a:spcBef>
              <a:defRPr sz="2000"/>
            </a:pPr>
            <a:r>
              <a:t>Adopted short-term climate change mitigation measures</a:t>
            </a:r>
          </a:p>
          <a:p>
            <a:pPr>
              <a:spcBef>
                <a:spcPts val="1200"/>
              </a:spcBef>
              <a:defRPr sz="2000"/>
            </a:pPr>
            <a:r>
              <a:t>Creating a climate smart restoration toolkit and building a model that examines climate smart agriculture.</a:t>
            </a:r>
          </a:p>
          <a:p>
            <a:pPr>
              <a:spcBef>
                <a:spcPts val="1200"/>
              </a:spcBef>
              <a:defRPr sz="2000"/>
            </a:pPr>
            <a:r>
              <a:t>Lewiston Orchards Water Exchange Project: Assist in restoring a cool water thermal refugia in the lower Clearwater River Subbasin for fish</a:t>
            </a:r>
          </a:p>
          <a:p>
            <a:pPr>
              <a:spcBef>
                <a:spcPts val="1200"/>
              </a:spcBef>
              <a:defRPr sz="2000"/>
            </a:pPr>
            <a:r>
              <a:t>Completed a Carbon Sequestration Project</a:t>
            </a:r>
          </a:p>
        </p:txBody>
      </p:sp>
      <p:pic>
        <p:nvPicPr>
          <p:cNvPr id="638" name="Picture 2" descr="Picture 2"/>
          <p:cNvPicPr>
            <a:picLocks noChangeAspect="1"/>
          </p:cNvPicPr>
          <p:nvPr/>
        </p:nvPicPr>
        <p:blipFill>
          <a:blip r:embed="rId2">
            <a:extLst/>
          </a:blip>
          <a:stretch>
            <a:fillRect/>
          </a:stretch>
        </p:blipFill>
        <p:spPr>
          <a:xfrm>
            <a:off x="285750" y="482202"/>
            <a:ext cx="1393031" cy="1393032"/>
          </a:xfrm>
          <a:prstGeom prst="rect">
            <a:avLst/>
          </a:prstGeom>
          <a:ln w="12700">
            <a:miter lim="400000"/>
          </a:ln>
        </p:spPr>
      </p:pic>
      <p:pic>
        <p:nvPicPr>
          <p:cNvPr id="639" name="Picture 3" descr="Picture 3"/>
          <p:cNvPicPr>
            <a:picLocks noChangeAspect="1"/>
          </p:cNvPicPr>
          <p:nvPr/>
        </p:nvPicPr>
        <p:blipFill>
          <a:blip r:embed="rId3">
            <a:extLst/>
          </a:blip>
          <a:srcRect l="16306"/>
          <a:stretch>
            <a:fillRect/>
          </a:stretch>
        </p:blipFill>
        <p:spPr>
          <a:xfrm>
            <a:off x="6741649" y="167443"/>
            <a:ext cx="2253224" cy="1922104"/>
          </a:xfrm>
          <a:prstGeom prst="rect">
            <a:avLst/>
          </a:prstGeom>
          <a:ln w="12700">
            <a:miter lim="400000"/>
          </a:ln>
        </p:spPr>
      </p:pic>
      <p:sp>
        <p:nvSpPr>
          <p:cNvPr id="640" name="Rectangle 4"/>
          <p:cNvSpPr txBox="1"/>
          <p:nvPr/>
        </p:nvSpPr>
        <p:spPr>
          <a:xfrm>
            <a:off x="6227988" y="2038402"/>
            <a:ext cx="2916013" cy="2379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r">
              <a:defRPr sz="1100" i="1">
                <a:solidFill>
                  <a:srgbClr val="263750"/>
                </a:solidFill>
                <a:latin typeface="Times New Roman"/>
                <a:ea typeface="Times New Roman"/>
                <a:cs typeface="Times New Roman"/>
                <a:sym typeface="Times New Roman"/>
              </a:defRPr>
            </a:lvl1pPr>
          </a:lstStyle>
          <a:p>
            <a:r>
              <a:t>Lapwai Creek, a tributary of the Clearwater River</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54</a:t>
            </a:fld>
            <a:endParaRPr/>
          </a:p>
        </p:txBody>
      </p:sp>
      <p:sp>
        <p:nvSpPr>
          <p:cNvPr id="643" name="Title 1"/>
          <p:cNvSpPr txBox="1">
            <a:spLocks noGrp="1"/>
          </p:cNvSpPr>
          <p:nvPr>
            <p:ph type="title"/>
          </p:nvPr>
        </p:nvSpPr>
        <p:spPr>
          <a:xfrm>
            <a:off x="1839516" y="410766"/>
            <a:ext cx="6739681" cy="1143001"/>
          </a:xfrm>
          <a:prstGeom prst="rect">
            <a:avLst/>
          </a:prstGeom>
        </p:spPr>
        <p:txBody>
          <a:bodyPr>
            <a:normAutofit fontScale="90000"/>
          </a:bodyPr>
          <a:lstStyle/>
          <a:p>
            <a:pPr defTabSz="822959">
              <a:defRPr sz="3509"/>
            </a:pPr>
            <a:r>
              <a:t>Umatilla Tribe’s Climate </a:t>
            </a:r>
            <a:br/>
            <a:r>
              <a:t>Change Work</a:t>
            </a:r>
          </a:p>
        </p:txBody>
      </p:sp>
      <p:sp>
        <p:nvSpPr>
          <p:cNvPr id="644" name="Content Placeholder 2"/>
          <p:cNvSpPr txBox="1">
            <a:spLocks noGrp="1"/>
          </p:cNvSpPr>
          <p:nvPr>
            <p:ph type="body" idx="1"/>
          </p:nvPr>
        </p:nvSpPr>
        <p:spPr>
          <a:xfrm>
            <a:off x="232171" y="1714500"/>
            <a:ext cx="5036346" cy="5143500"/>
          </a:xfrm>
          <a:prstGeom prst="rect">
            <a:avLst/>
          </a:prstGeom>
        </p:spPr>
        <p:txBody>
          <a:bodyPr/>
          <a:lstStyle/>
          <a:p>
            <a:pPr>
              <a:spcBef>
                <a:spcPts val="1200"/>
              </a:spcBef>
              <a:defRPr sz="2200"/>
            </a:pPr>
            <a:r>
              <a:t>Developed the Umatilla River Vision based on the First Foods </a:t>
            </a:r>
          </a:p>
          <a:p>
            <a:pPr>
              <a:spcBef>
                <a:spcPts val="1200"/>
              </a:spcBef>
              <a:defRPr sz="2200"/>
            </a:pPr>
            <a:r>
              <a:t>Women’s Food and Climate Change impacts</a:t>
            </a:r>
          </a:p>
          <a:p>
            <a:pPr>
              <a:spcBef>
                <a:spcPts val="1200"/>
              </a:spcBef>
              <a:defRPr sz="2200"/>
            </a:pPr>
            <a:r>
              <a:t>Completed a Umatilla Climate Assessment Study</a:t>
            </a:r>
          </a:p>
          <a:p>
            <a:pPr>
              <a:spcBef>
                <a:spcPts val="1200"/>
              </a:spcBef>
              <a:defRPr sz="2200"/>
            </a:pPr>
            <a:r>
              <a:t>Developing Climate Impact Communication Tools</a:t>
            </a:r>
          </a:p>
          <a:p>
            <a:pPr>
              <a:spcBef>
                <a:spcPts val="1200"/>
              </a:spcBef>
              <a:defRPr sz="2200"/>
            </a:pPr>
            <a:r>
              <a:t>Developing a Climate Adaptation Plan</a:t>
            </a:r>
          </a:p>
          <a:p>
            <a:pPr>
              <a:spcBef>
                <a:spcPts val="1200"/>
              </a:spcBef>
              <a:defRPr sz="2200"/>
            </a:pPr>
            <a:r>
              <a:t>Projects related to hyporheic interactions and floodplain connection </a:t>
            </a:r>
          </a:p>
        </p:txBody>
      </p:sp>
      <p:pic>
        <p:nvPicPr>
          <p:cNvPr id="645" name="Picture 3" descr="Picture 3"/>
          <p:cNvPicPr>
            <a:picLocks noChangeAspect="1"/>
          </p:cNvPicPr>
          <p:nvPr/>
        </p:nvPicPr>
        <p:blipFill>
          <a:blip r:embed="rId2">
            <a:extLst/>
          </a:blip>
          <a:srcRect l="9426" r="10749"/>
          <a:stretch>
            <a:fillRect/>
          </a:stretch>
        </p:blipFill>
        <p:spPr>
          <a:xfrm>
            <a:off x="5293071" y="2143125"/>
            <a:ext cx="3511601" cy="2786064"/>
          </a:xfrm>
          <a:prstGeom prst="rect">
            <a:avLst/>
          </a:prstGeom>
          <a:ln w="12700">
            <a:miter lim="400000"/>
          </a:ln>
        </p:spPr>
      </p:pic>
      <p:pic>
        <p:nvPicPr>
          <p:cNvPr id="646" name="Picture 1" descr="Picture 1"/>
          <p:cNvPicPr>
            <a:picLocks noChangeAspect="1"/>
          </p:cNvPicPr>
          <p:nvPr/>
        </p:nvPicPr>
        <p:blipFill>
          <a:blip r:embed="rId3">
            <a:extLst/>
          </a:blip>
          <a:stretch>
            <a:fillRect/>
          </a:stretch>
        </p:blipFill>
        <p:spPr>
          <a:xfrm>
            <a:off x="232171" y="482202"/>
            <a:ext cx="1455540" cy="966640"/>
          </a:xfrm>
          <a:prstGeom prst="rect">
            <a:avLst/>
          </a:prstGeom>
          <a:ln w="12700">
            <a:miter lim="400000"/>
          </a:ln>
        </p:spPr>
      </p:pic>
      <p:sp>
        <p:nvSpPr>
          <p:cNvPr id="647" name="Rectangle 5"/>
          <p:cNvSpPr txBox="1"/>
          <p:nvPr/>
        </p:nvSpPr>
        <p:spPr>
          <a:xfrm>
            <a:off x="7877518" y="4929187"/>
            <a:ext cx="938316" cy="2379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r">
              <a:defRPr sz="1100" i="1">
                <a:solidFill>
                  <a:srgbClr val="263750"/>
                </a:solidFill>
                <a:latin typeface="Times New Roman"/>
                <a:ea typeface="Times New Roman"/>
                <a:cs typeface="Times New Roman"/>
                <a:sym typeface="Times New Roman"/>
              </a:defRPr>
            </a:lvl1pPr>
          </a:lstStyle>
          <a:p>
            <a:r>
              <a:t>Umatilla River</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55</a:t>
            </a:fld>
            <a:endParaRPr/>
          </a:p>
        </p:txBody>
      </p:sp>
      <p:sp>
        <p:nvSpPr>
          <p:cNvPr id="650" name="Title 1"/>
          <p:cNvSpPr txBox="1">
            <a:spLocks noGrp="1"/>
          </p:cNvSpPr>
          <p:nvPr>
            <p:ph type="title"/>
          </p:nvPr>
        </p:nvSpPr>
        <p:spPr>
          <a:xfrm>
            <a:off x="1368474" y="517922"/>
            <a:ext cx="7382621" cy="1143001"/>
          </a:xfrm>
          <a:prstGeom prst="rect">
            <a:avLst/>
          </a:prstGeom>
        </p:spPr>
        <p:txBody>
          <a:bodyPr>
            <a:normAutofit fontScale="90000"/>
          </a:bodyPr>
          <a:lstStyle/>
          <a:p>
            <a:pPr defTabSz="822959">
              <a:defRPr sz="3509"/>
            </a:pPr>
            <a:r>
              <a:t>Yakama Nation’s Climate</a:t>
            </a:r>
            <a:br/>
            <a:r>
              <a:t> Change Work</a:t>
            </a:r>
          </a:p>
        </p:txBody>
      </p:sp>
      <p:sp>
        <p:nvSpPr>
          <p:cNvPr id="651" name="Content Placeholder 2"/>
          <p:cNvSpPr txBox="1">
            <a:spLocks noGrp="1"/>
          </p:cNvSpPr>
          <p:nvPr>
            <p:ph type="body" sz="half" idx="1"/>
          </p:nvPr>
        </p:nvSpPr>
        <p:spPr>
          <a:xfrm>
            <a:off x="270122" y="1768077"/>
            <a:ext cx="4239371" cy="4661298"/>
          </a:xfrm>
          <a:prstGeom prst="rect">
            <a:avLst/>
          </a:prstGeom>
        </p:spPr>
        <p:txBody>
          <a:bodyPr/>
          <a:lstStyle/>
          <a:p>
            <a:pPr>
              <a:spcBef>
                <a:spcPts val="1200"/>
              </a:spcBef>
              <a:defRPr sz="2400"/>
            </a:pPr>
            <a:r>
              <a:t>Key partner in the development of the Yakima Basin Integrated Water Resource Management Plan</a:t>
            </a:r>
          </a:p>
          <a:p>
            <a:pPr>
              <a:spcBef>
                <a:spcPts val="1200"/>
              </a:spcBef>
              <a:defRPr sz="2400"/>
            </a:pPr>
            <a:r>
              <a:t>Developed a Climate Change Strategic Plan</a:t>
            </a:r>
          </a:p>
          <a:p>
            <a:pPr>
              <a:spcBef>
                <a:spcPts val="1200"/>
              </a:spcBef>
              <a:defRPr sz="2400"/>
            </a:pPr>
            <a:r>
              <a:t>Completing a Climate Adaptation Plan </a:t>
            </a:r>
          </a:p>
          <a:p>
            <a:pPr>
              <a:spcBef>
                <a:spcPts val="1200"/>
              </a:spcBef>
              <a:defRPr sz="2400"/>
            </a:pPr>
            <a:r>
              <a:t>Studying climate impacts on tribally important shrubs, herbs and roots</a:t>
            </a:r>
          </a:p>
        </p:txBody>
      </p:sp>
      <p:pic>
        <p:nvPicPr>
          <p:cNvPr id="652" name="Picture 4" descr="Picture 4"/>
          <p:cNvPicPr>
            <a:picLocks noChangeAspect="1"/>
          </p:cNvPicPr>
          <p:nvPr/>
        </p:nvPicPr>
        <p:blipFill>
          <a:blip r:embed="rId2">
            <a:extLst/>
          </a:blip>
          <a:srcRect l="2384" t="2917" r="2060" b="2830"/>
          <a:stretch>
            <a:fillRect/>
          </a:stretch>
        </p:blipFill>
        <p:spPr>
          <a:xfrm>
            <a:off x="4571999" y="2196702"/>
            <a:ext cx="4301878" cy="3429001"/>
          </a:xfrm>
          <a:prstGeom prst="rect">
            <a:avLst/>
          </a:prstGeom>
          <a:ln w="12700">
            <a:miter lim="400000"/>
          </a:ln>
        </p:spPr>
      </p:pic>
      <p:pic>
        <p:nvPicPr>
          <p:cNvPr id="653" name="Picture 1" descr="Picture 1"/>
          <p:cNvPicPr>
            <a:picLocks noChangeAspect="1"/>
          </p:cNvPicPr>
          <p:nvPr/>
        </p:nvPicPr>
        <p:blipFill>
          <a:blip r:embed="rId3">
            <a:extLst/>
          </a:blip>
          <a:stretch>
            <a:fillRect/>
          </a:stretch>
        </p:blipFill>
        <p:spPr>
          <a:xfrm>
            <a:off x="232171" y="428625"/>
            <a:ext cx="1072680" cy="1339454"/>
          </a:xfrm>
          <a:prstGeom prst="rect">
            <a:avLst/>
          </a:prstGeom>
          <a:ln w="12700">
            <a:miter lim="400000"/>
          </a:ln>
        </p:spPr>
      </p:pic>
      <p:sp>
        <p:nvSpPr>
          <p:cNvPr id="654" name="Rectangle 5"/>
          <p:cNvSpPr txBox="1"/>
          <p:nvPr/>
        </p:nvSpPr>
        <p:spPr>
          <a:xfrm>
            <a:off x="8088518" y="5572126"/>
            <a:ext cx="847866" cy="237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r">
              <a:defRPr sz="1100" i="1">
                <a:solidFill>
                  <a:srgbClr val="263750"/>
                </a:solidFill>
                <a:latin typeface="Times New Roman"/>
                <a:ea typeface="Times New Roman"/>
                <a:cs typeface="Times New Roman"/>
                <a:sym typeface="Times New Roman"/>
              </a:defRPr>
            </a:lvl1pPr>
          </a:lstStyle>
          <a:p>
            <a:r>
              <a:t>Yakima River</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56</a:t>
            </a:fld>
            <a:endParaRPr/>
          </a:p>
        </p:txBody>
      </p:sp>
      <p:sp>
        <p:nvSpPr>
          <p:cNvPr id="657" name="Title 1"/>
          <p:cNvSpPr txBox="1">
            <a:spLocks noGrp="1"/>
          </p:cNvSpPr>
          <p:nvPr>
            <p:ph type="title"/>
          </p:nvPr>
        </p:nvSpPr>
        <p:spPr>
          <a:xfrm>
            <a:off x="2600772" y="428625"/>
            <a:ext cx="6203901" cy="1143000"/>
          </a:xfrm>
          <a:prstGeom prst="rect">
            <a:avLst/>
          </a:prstGeom>
        </p:spPr>
        <p:txBody>
          <a:bodyPr>
            <a:normAutofit fontScale="90000"/>
          </a:bodyPr>
          <a:lstStyle/>
          <a:p>
            <a:pPr defTabSz="822959">
              <a:defRPr sz="3509"/>
            </a:pPr>
            <a:r>
              <a:t>Warm Springs Tribe’s </a:t>
            </a:r>
            <a:br/>
            <a:r>
              <a:t>Climate Change Work</a:t>
            </a:r>
          </a:p>
        </p:txBody>
      </p:sp>
      <p:sp>
        <p:nvSpPr>
          <p:cNvPr id="658" name="Content Placeholder 2"/>
          <p:cNvSpPr txBox="1">
            <a:spLocks noGrp="1"/>
          </p:cNvSpPr>
          <p:nvPr>
            <p:ph type="body" sz="half" idx="1"/>
          </p:nvPr>
        </p:nvSpPr>
        <p:spPr>
          <a:xfrm>
            <a:off x="285749" y="1982391"/>
            <a:ext cx="4650137" cy="4525120"/>
          </a:xfrm>
          <a:prstGeom prst="rect">
            <a:avLst/>
          </a:prstGeom>
        </p:spPr>
        <p:txBody>
          <a:bodyPr>
            <a:normAutofit lnSpcReduction="10000"/>
          </a:bodyPr>
          <a:lstStyle/>
          <a:p>
            <a:pPr>
              <a:spcBef>
                <a:spcPts val="1600"/>
              </a:spcBef>
              <a:defRPr sz="1800"/>
            </a:pPr>
            <a:r>
              <a:rPr dirty="0"/>
              <a:t>Developing a Climate Change Readiness Program that will study the effects of climate change on water quality, forest harvesting practices and create higher education opportunities for tribal members to conduct research on climate related issues</a:t>
            </a:r>
            <a:endParaRPr lang="en-US" dirty="0"/>
          </a:p>
          <a:p>
            <a:pPr marL="0" indent="0">
              <a:spcBef>
                <a:spcPts val="1600"/>
              </a:spcBef>
              <a:buNone/>
              <a:defRPr sz="1800"/>
            </a:pPr>
            <a:endParaRPr dirty="0"/>
          </a:p>
          <a:p>
            <a:pPr>
              <a:spcBef>
                <a:spcPts val="400"/>
              </a:spcBef>
              <a:defRPr sz="1800"/>
            </a:pPr>
            <a:r>
              <a:rPr dirty="0"/>
              <a:t>Finalizing a carbon sequestration program</a:t>
            </a:r>
          </a:p>
          <a:p>
            <a:pPr marL="0" indent="0">
              <a:spcBef>
                <a:spcPts val="400"/>
              </a:spcBef>
              <a:buSzTx/>
              <a:buNone/>
              <a:defRPr sz="1800"/>
            </a:pPr>
            <a:r>
              <a:rPr dirty="0"/>
              <a:t> </a:t>
            </a:r>
          </a:p>
          <a:p>
            <a:pPr>
              <a:spcBef>
                <a:spcPts val="400"/>
              </a:spcBef>
              <a:defRPr sz="1800"/>
            </a:pPr>
            <a:r>
              <a:rPr dirty="0"/>
              <a:t>Completing a Vulnerability Assessment by the end of February 2019 that will be used to help integrate climate adaptation planning into the sustainable management of natural and cultural resources.</a:t>
            </a:r>
          </a:p>
          <a:p>
            <a:pPr marL="0" indent="0">
              <a:spcBef>
                <a:spcPts val="300"/>
              </a:spcBef>
              <a:buSzTx/>
              <a:buNone/>
              <a:defRPr sz="1400"/>
            </a:pPr>
            <a:br>
              <a:rPr dirty="0"/>
            </a:br>
            <a:endParaRPr dirty="0"/>
          </a:p>
        </p:txBody>
      </p:sp>
      <p:pic>
        <p:nvPicPr>
          <p:cNvPr id="659" name="Picture 1" descr="Picture 1"/>
          <p:cNvPicPr>
            <a:picLocks noChangeAspect="1"/>
          </p:cNvPicPr>
          <p:nvPr/>
        </p:nvPicPr>
        <p:blipFill>
          <a:blip r:embed="rId2">
            <a:extLst/>
          </a:blip>
          <a:stretch>
            <a:fillRect/>
          </a:stretch>
        </p:blipFill>
        <p:spPr>
          <a:xfrm>
            <a:off x="178594" y="532433"/>
            <a:ext cx="2303859" cy="1128489"/>
          </a:xfrm>
          <a:prstGeom prst="rect">
            <a:avLst/>
          </a:prstGeom>
          <a:ln w="12700">
            <a:miter lim="400000"/>
          </a:ln>
        </p:spPr>
      </p:pic>
      <p:sp>
        <p:nvSpPr>
          <p:cNvPr id="660" name="Rectangle 6"/>
          <p:cNvSpPr txBox="1"/>
          <p:nvPr/>
        </p:nvSpPr>
        <p:spPr>
          <a:xfrm>
            <a:off x="6887805" y="5832202"/>
            <a:ext cx="1970445" cy="2379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r">
              <a:defRPr sz="1100" i="1">
                <a:solidFill>
                  <a:srgbClr val="263750"/>
                </a:solidFill>
                <a:latin typeface="Times New Roman"/>
                <a:ea typeface="Times New Roman"/>
                <a:cs typeface="Times New Roman"/>
                <a:sym typeface="Times New Roman"/>
              </a:defRPr>
            </a:lvl1pPr>
          </a:lstStyle>
          <a:p>
            <a:r>
              <a:t>Roger Springs on the Hood River</a:t>
            </a:r>
          </a:p>
        </p:txBody>
      </p:sp>
      <p:pic>
        <p:nvPicPr>
          <p:cNvPr id="661" name="Picture 3" descr="Picture 3"/>
          <p:cNvPicPr>
            <a:picLocks noChangeAspect="1"/>
          </p:cNvPicPr>
          <p:nvPr/>
        </p:nvPicPr>
        <p:blipFill>
          <a:blip r:embed="rId3">
            <a:extLst/>
          </a:blip>
          <a:stretch>
            <a:fillRect/>
          </a:stretch>
        </p:blipFill>
        <p:spPr>
          <a:xfrm>
            <a:off x="5144616" y="2196702"/>
            <a:ext cx="3700240" cy="369242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57</a:t>
            </a:fld>
            <a:endParaRPr/>
          </a:p>
        </p:txBody>
      </p:sp>
      <p:sp>
        <p:nvSpPr>
          <p:cNvPr id="664" name="Title 1"/>
          <p:cNvSpPr txBox="1">
            <a:spLocks noGrp="1"/>
          </p:cNvSpPr>
          <p:nvPr>
            <p:ph type="title"/>
          </p:nvPr>
        </p:nvSpPr>
        <p:spPr>
          <a:xfrm>
            <a:off x="365760" y="274588"/>
            <a:ext cx="8228709" cy="1143001"/>
          </a:xfrm>
          <a:prstGeom prst="rect">
            <a:avLst/>
          </a:prstGeom>
        </p:spPr>
        <p:txBody>
          <a:bodyPr/>
          <a:lstStyle/>
          <a:p>
            <a:r>
              <a:t>Public Education and Outreach</a:t>
            </a:r>
          </a:p>
        </p:txBody>
      </p:sp>
      <p:sp>
        <p:nvSpPr>
          <p:cNvPr id="665" name="Content Placeholder 2"/>
          <p:cNvSpPr txBox="1">
            <a:spLocks noGrp="1"/>
          </p:cNvSpPr>
          <p:nvPr>
            <p:ph type="body" sz="half" idx="1"/>
          </p:nvPr>
        </p:nvSpPr>
        <p:spPr>
          <a:xfrm>
            <a:off x="365760" y="1607418"/>
            <a:ext cx="4206242" cy="4607645"/>
          </a:xfrm>
          <a:prstGeom prst="rect">
            <a:avLst/>
          </a:prstGeom>
        </p:spPr>
        <p:txBody>
          <a:bodyPr/>
          <a:lstStyle/>
          <a:p>
            <a:pPr>
              <a:spcBef>
                <a:spcPts val="1200"/>
              </a:spcBef>
              <a:defRPr sz="2000"/>
            </a:pPr>
            <a:r>
              <a:t>Extensive information and resources available to the public via CRITFC website</a:t>
            </a:r>
          </a:p>
          <a:p>
            <a:pPr>
              <a:spcBef>
                <a:spcPts val="1200"/>
              </a:spcBef>
              <a:defRPr sz="2000"/>
            </a:pPr>
            <a:r>
              <a:t>Recurring section of the daily media newsletter that focuses on local, regional, national, and global climate change information</a:t>
            </a:r>
          </a:p>
          <a:p>
            <a:pPr>
              <a:spcBef>
                <a:spcPts val="1200"/>
              </a:spcBef>
              <a:defRPr sz="2000"/>
            </a:pPr>
            <a:r>
              <a:t>Include climate change and impacts on natural resources in school and general public presentations to encourage greater awareness and will to help address the issue </a:t>
            </a:r>
          </a:p>
        </p:txBody>
      </p:sp>
      <p:pic>
        <p:nvPicPr>
          <p:cNvPr id="666" name="Picture 2" descr="Picture 2"/>
          <p:cNvPicPr>
            <a:picLocks noChangeAspect="1"/>
          </p:cNvPicPr>
          <p:nvPr/>
        </p:nvPicPr>
        <p:blipFill>
          <a:blip r:embed="rId2">
            <a:extLst/>
          </a:blip>
          <a:srcRect r="18826"/>
          <a:stretch>
            <a:fillRect/>
          </a:stretch>
        </p:blipFill>
        <p:spPr>
          <a:xfrm>
            <a:off x="4705184" y="1697065"/>
            <a:ext cx="4217686" cy="389691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58</a:t>
            </a:fld>
            <a:endParaRPr/>
          </a:p>
        </p:txBody>
      </p:sp>
      <p:pic>
        <p:nvPicPr>
          <p:cNvPr id="669" name="Picture 3" descr="Picture 3"/>
          <p:cNvPicPr>
            <a:picLocks noChangeAspect="1"/>
          </p:cNvPicPr>
          <p:nvPr/>
        </p:nvPicPr>
        <p:blipFill>
          <a:blip r:embed="rId2">
            <a:extLst/>
          </a:blip>
          <a:stretch>
            <a:fillRect/>
          </a:stretch>
        </p:blipFill>
        <p:spPr>
          <a:xfrm>
            <a:off x="1210399" y="0"/>
            <a:ext cx="6723200" cy="68580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14"/>
          <p:cNvSpPr txBox="1">
            <a:spLocks noGrp="1"/>
          </p:cNvSpPr>
          <p:nvPr>
            <p:ph type="sldNum" sz="quarter" idx="2"/>
          </p:nvPr>
        </p:nvSpPr>
        <p:spPr>
          <a:xfrm>
            <a:off x="8825092" y="6543674"/>
            <a:ext cx="258585"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59</a:t>
            </a:fld>
            <a:endParaRPr/>
          </a:p>
        </p:txBody>
      </p:sp>
      <p:sp>
        <p:nvSpPr>
          <p:cNvPr id="672" name="Content Placeholder 2"/>
          <p:cNvSpPr txBox="1">
            <a:spLocks noGrp="1"/>
          </p:cNvSpPr>
          <p:nvPr>
            <p:ph type="body" idx="1"/>
          </p:nvPr>
        </p:nvSpPr>
        <p:spPr>
          <a:xfrm>
            <a:off x="457647" y="606391"/>
            <a:ext cx="8228708" cy="5519377"/>
          </a:xfrm>
          <a:prstGeom prst="rect">
            <a:avLst/>
          </a:prstGeom>
        </p:spPr>
        <p:txBody>
          <a:bodyPr/>
          <a:lstStyle/>
          <a:p>
            <a:pPr marL="0" indent="0">
              <a:spcBef>
                <a:spcPts val="600"/>
              </a:spcBef>
              <a:buSzTx/>
              <a:buNone/>
              <a:defRPr sz="2800"/>
            </a:pPr>
            <a:r>
              <a:t>A fundamental teaching from the native peoples of this continent was to make decisions with the seventh generation in mind. Another was that it is humanity’s duty to be the voice for the earth and everything on it. Climate change happened because people didn’t abide by these two teachings. The native peoples of the Americas have taught the world many things, but it is imperative that it learns these two teachings in order to stop harming the earth and its climate and to provide the will to carry out the difficult task of undoing the damage that has already been caused.</a:t>
            </a:r>
          </a:p>
          <a:p>
            <a:pPr marL="0" indent="0" algn="r">
              <a:spcBef>
                <a:spcPts val="500"/>
              </a:spcBef>
              <a:buSzTx/>
              <a:buNone/>
              <a:defRPr sz="2400" i="1"/>
            </a:pPr>
            <a:r>
              <a:t>—CRITFC Climate Change page</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lide Number"/>
          <p:cNvSpPr txBox="1">
            <a:spLocks noGrp="1"/>
          </p:cNvSpPr>
          <p:nvPr>
            <p:ph type="sldNum" sz="quarter" idx="2"/>
          </p:nvPr>
        </p:nvSpPr>
        <p:spPr>
          <a:xfrm>
            <a:off x="8902334" y="6543675"/>
            <a:ext cx="181343"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a:p>
        </p:txBody>
      </p:sp>
      <p:pic>
        <p:nvPicPr>
          <p:cNvPr id="375" name="graph-co2-nasa-1.gif" descr="graph-co2-nasa-1.gif"/>
          <p:cNvPicPr>
            <a:picLocks noChangeAspect="1"/>
          </p:cNvPicPr>
          <p:nvPr/>
        </p:nvPicPr>
        <p:blipFill>
          <a:blip r:embed="rId2">
            <a:extLst/>
          </a:blip>
          <a:stretch>
            <a:fillRect/>
          </a:stretch>
        </p:blipFill>
        <p:spPr>
          <a:xfrm>
            <a:off x="88900" y="65498"/>
            <a:ext cx="8966201" cy="64008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Shape 14"/>
          <p:cNvSpPr txBox="1">
            <a:spLocks noGrp="1"/>
          </p:cNvSpPr>
          <p:nvPr>
            <p:ph type="sldNum" sz="quarter" idx="2"/>
          </p:nvPr>
        </p:nvSpPr>
        <p:spPr>
          <a:xfrm>
            <a:off x="8825092" y="6543675"/>
            <a:ext cx="258585"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60</a:t>
            </a:fld>
            <a:endParaRPr/>
          </a:p>
        </p:txBody>
      </p:sp>
      <p:sp>
        <p:nvSpPr>
          <p:cNvPr id="675" name="We must begin preparations to maintain our community and our natural resources. We must carry forward our culture and traditions for our tribes’ future and for your own families’ well-being.…"/>
          <p:cNvSpPr txBox="1"/>
          <p:nvPr/>
        </p:nvSpPr>
        <p:spPr>
          <a:xfrm>
            <a:off x="227196" y="379097"/>
            <a:ext cx="8689608" cy="4180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spcBef>
                <a:spcPts val="1600"/>
              </a:spcBef>
            </a:pPr>
            <a:r>
              <a:t>We must begin preparations to maintain our community and our natural resources. We must carry forward our culture and traditions for our tribes’ future and for your own families’ well-being.</a:t>
            </a:r>
          </a:p>
          <a:p>
            <a:r>
              <a:t>For many generations, you will be challenged with a changing climate. But always remember, since time immemorial, we have looked to our elders for their wisdom and guidance, and within our children we will always see hope.</a:t>
            </a:r>
          </a:p>
        </p:txBody>
      </p:sp>
      <p:sp>
        <p:nvSpPr>
          <p:cNvPr id="676" name="Shxmyah (Arlen Washines), Yakama…"/>
          <p:cNvSpPr txBox="1"/>
          <p:nvPr/>
        </p:nvSpPr>
        <p:spPr>
          <a:xfrm>
            <a:off x="2821974" y="5147367"/>
            <a:ext cx="5750829" cy="777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l">
              <a:defRPr sz="2400" i="1"/>
            </a:pPr>
            <a:r>
              <a:rPr i="0"/>
              <a:t>Shxmyah (Arlen Washines)</a:t>
            </a:r>
            <a:r>
              <a:t>, Yakama</a:t>
            </a:r>
          </a:p>
          <a:p>
            <a:pPr algn="l">
              <a:defRPr sz="2400" i="1"/>
            </a:pPr>
            <a:r>
              <a:t>Yakama Nation Higher Education Programs Manager</a:t>
            </a:r>
          </a:p>
        </p:txBody>
      </p:sp>
      <p:pic>
        <p:nvPicPr>
          <p:cNvPr id="677" name="arlen-washines.jpg" descr="arlen-washines.jpg"/>
          <p:cNvPicPr>
            <a:picLocks noChangeAspect="1"/>
          </p:cNvPicPr>
          <p:nvPr/>
        </p:nvPicPr>
        <p:blipFill>
          <a:blip r:embed="rId2">
            <a:extLst/>
          </a:blip>
          <a:srcRect l="268" t="2" r="1102" b="2180"/>
          <a:stretch>
            <a:fillRect/>
          </a:stretch>
        </p:blipFill>
        <p:spPr>
          <a:xfrm>
            <a:off x="848987" y="4512794"/>
            <a:ext cx="1834820" cy="1819706"/>
          </a:xfrm>
          <a:custGeom>
            <a:avLst/>
            <a:gdLst/>
            <a:ahLst/>
            <a:cxnLst>
              <a:cxn ang="0">
                <a:pos x="wd2" y="hd2"/>
              </a:cxn>
              <a:cxn ang="5400000">
                <a:pos x="wd2" y="hd2"/>
              </a:cxn>
              <a:cxn ang="10800000">
                <a:pos x="wd2" y="hd2"/>
              </a:cxn>
              <a:cxn ang="16200000">
                <a:pos x="wd2" y="hd2"/>
              </a:cxn>
            </a:cxnLst>
            <a:rect l="0" t="0" r="r" b="b"/>
            <a:pathLst>
              <a:path w="19679" h="20587" extrusionOk="0">
                <a:moveTo>
                  <a:pt x="8079" y="0"/>
                </a:moveTo>
                <a:cubicBezTo>
                  <a:pt x="6175" y="363"/>
                  <a:pt x="4353" y="1317"/>
                  <a:pt x="2882" y="2869"/>
                </a:cubicBezTo>
                <a:cubicBezTo>
                  <a:pt x="-961" y="6922"/>
                  <a:pt x="-961" y="13493"/>
                  <a:pt x="2882" y="17547"/>
                </a:cubicBezTo>
                <a:cubicBezTo>
                  <a:pt x="6724" y="21600"/>
                  <a:pt x="12954" y="21600"/>
                  <a:pt x="16796" y="17547"/>
                </a:cubicBezTo>
                <a:cubicBezTo>
                  <a:pt x="20639" y="13493"/>
                  <a:pt x="20639" y="6922"/>
                  <a:pt x="16796" y="2869"/>
                </a:cubicBezTo>
                <a:cubicBezTo>
                  <a:pt x="15325" y="1317"/>
                  <a:pt x="13503" y="363"/>
                  <a:pt x="11599" y="0"/>
                </a:cubicBezTo>
                <a:lnTo>
                  <a:pt x="8079" y="0"/>
                </a:lnTo>
                <a:close/>
              </a:path>
            </a:pathLst>
          </a:cu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a:t>
            </a:fld>
            <a:endParaRPr/>
          </a:p>
        </p:txBody>
      </p:sp>
      <p:sp>
        <p:nvSpPr>
          <p:cNvPr id="378" name="Title 1"/>
          <p:cNvSpPr txBox="1">
            <a:spLocks noGrp="1"/>
          </p:cNvSpPr>
          <p:nvPr>
            <p:ph type="title"/>
          </p:nvPr>
        </p:nvSpPr>
        <p:spPr>
          <a:xfrm>
            <a:off x="457200" y="257078"/>
            <a:ext cx="8229601" cy="1602388"/>
          </a:xfrm>
          <a:prstGeom prst="rect">
            <a:avLst/>
          </a:prstGeom>
        </p:spPr>
        <p:txBody>
          <a:bodyPr>
            <a:normAutofit fontScale="90000"/>
          </a:bodyPr>
          <a:lstStyle/>
          <a:p>
            <a:pPr defTabSz="384047">
              <a:defRPr sz="1848"/>
            </a:pPr>
            <a:r>
              <a:rPr sz="2520"/>
              <a:t>IPPC Special Report: Global Warming of 1.5 Degrees </a:t>
            </a:r>
            <a:br/>
            <a:r>
              <a:t>“Path will reach 1.5 degrees by 2030”</a:t>
            </a:r>
            <a:br/>
            <a:r>
              <a:t>“…rapid, far reaching and unprecedented changes in all aspects of society”</a:t>
            </a:r>
            <a:br/>
            <a:r>
              <a:t>“Urgent, transformational change needed to avoid disastrous levels of global warming on society”</a:t>
            </a:r>
          </a:p>
        </p:txBody>
      </p:sp>
      <p:pic>
        <p:nvPicPr>
          <p:cNvPr id="379" name="Picture 3" descr="Picture 3"/>
          <p:cNvPicPr>
            <a:picLocks noChangeAspect="1"/>
          </p:cNvPicPr>
          <p:nvPr/>
        </p:nvPicPr>
        <p:blipFill>
          <a:blip r:embed="rId3">
            <a:extLst/>
          </a:blip>
          <a:stretch>
            <a:fillRect/>
          </a:stretch>
        </p:blipFill>
        <p:spPr>
          <a:xfrm>
            <a:off x="457200" y="2048607"/>
            <a:ext cx="8229601" cy="4274289"/>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14"/>
          <p:cNvSpPr txBox="1">
            <a:spLocks noGrp="1"/>
          </p:cNvSpPr>
          <p:nvPr>
            <p:ph type="sldNum" sz="quarter" idx="2"/>
          </p:nvPr>
        </p:nvSpPr>
        <p:spPr>
          <a:xfrm>
            <a:off x="8902334" y="6543675"/>
            <a:ext cx="181343" cy="2692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a:p>
        </p:txBody>
      </p:sp>
      <p:sp>
        <p:nvSpPr>
          <p:cNvPr id="384" name="Title 1"/>
          <p:cNvSpPr txBox="1">
            <a:spLocks noGrp="1"/>
          </p:cNvSpPr>
          <p:nvPr>
            <p:ph type="title"/>
          </p:nvPr>
        </p:nvSpPr>
        <p:spPr>
          <a:xfrm>
            <a:off x="457200" y="0"/>
            <a:ext cx="8229600" cy="1143000"/>
          </a:xfrm>
          <a:prstGeom prst="rect">
            <a:avLst/>
          </a:prstGeom>
        </p:spPr>
        <p:txBody>
          <a:bodyPr>
            <a:normAutofit fontScale="90000"/>
          </a:bodyPr>
          <a:lstStyle/>
          <a:p>
            <a:r>
              <a:t>Global Mean Temperature</a:t>
            </a:r>
            <a:br/>
            <a:r>
              <a:rPr sz="2400"/>
              <a:t>Difference from 1950-1999 average (from Rupp 2014)</a:t>
            </a:r>
          </a:p>
        </p:txBody>
      </p:sp>
      <p:pic>
        <p:nvPicPr>
          <p:cNvPr id="385" name="Picture 3" descr="Picture 3"/>
          <p:cNvPicPr>
            <a:picLocks noChangeAspect="1"/>
          </p:cNvPicPr>
          <p:nvPr/>
        </p:nvPicPr>
        <p:blipFill>
          <a:blip r:embed="rId3">
            <a:extLst/>
          </a:blip>
          <a:stretch>
            <a:fillRect/>
          </a:stretch>
        </p:blipFill>
        <p:spPr>
          <a:xfrm>
            <a:off x="762000" y="914400"/>
            <a:ext cx="7726681" cy="59436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14"/>
          <p:cNvSpPr txBox="1">
            <a:spLocks noGrp="1"/>
          </p:cNvSpPr>
          <p:nvPr>
            <p:ph type="sldNum" sz="quarter" idx="2"/>
          </p:nvPr>
        </p:nvSpPr>
        <p:spPr>
          <a:xfrm>
            <a:off x="8902334" y="6543674"/>
            <a:ext cx="181343" cy="2692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pic>
        <p:nvPicPr>
          <p:cNvPr id="390" name="Content Placeholder 4" descr="Content Placeholder 4"/>
          <p:cNvPicPr>
            <a:picLocks noChangeAspect="1"/>
          </p:cNvPicPr>
          <p:nvPr/>
        </p:nvPicPr>
        <p:blipFill>
          <a:blip r:embed="rId2">
            <a:extLst/>
          </a:blip>
          <a:stretch>
            <a:fillRect/>
          </a:stretch>
        </p:blipFill>
        <p:spPr>
          <a:xfrm>
            <a:off x="1145407" y="991404"/>
            <a:ext cx="6434707" cy="5409397"/>
          </a:xfrm>
          <a:prstGeom prst="rect">
            <a:avLst/>
          </a:prstGeom>
          <a:ln w="12700">
            <a:miter lim="400000"/>
          </a:ln>
        </p:spPr>
      </p:pic>
      <p:sp>
        <p:nvSpPr>
          <p:cNvPr id="391" name="Title 2"/>
          <p:cNvSpPr txBox="1">
            <a:spLocks noGrp="1"/>
          </p:cNvSpPr>
          <p:nvPr>
            <p:ph type="title"/>
          </p:nvPr>
        </p:nvSpPr>
        <p:spPr>
          <a:xfrm>
            <a:off x="629841" y="365224"/>
            <a:ext cx="8129149" cy="558801"/>
          </a:xfrm>
          <a:prstGeom prst="rect">
            <a:avLst/>
          </a:prstGeom>
          <a:noFill/>
          <a:ln w="12700">
            <a:noFill/>
            <a:miter lim="400000"/>
          </a:ln>
        </p:spPr>
        <p:txBody>
          <a:bodyPr/>
          <a:lstStyle>
            <a:lvl1pPr defTabSz="576072">
              <a:defRPr sz="2772" b="0">
                <a:solidFill>
                  <a:srgbClr val="531116"/>
                </a:solidFill>
                <a:latin typeface="Times New Roman"/>
                <a:ea typeface="Times New Roman"/>
                <a:cs typeface="Times New Roman"/>
                <a:sym typeface="Times New Roman"/>
              </a:defRPr>
            </a:lvl1pPr>
          </a:lstStyle>
          <a:p>
            <a:r>
              <a:t>Projected Changes in U.S. Annual Average Temperature</a:t>
            </a: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xmlns:m="http://schemas.openxmlformats.org/officeDocument/2006/math" xmlns:a14="http://schemas.microsoft.com/office/drawing/2010/main">
      <p:transition spd="fast">
        <p:fade/>
      </p:transition>
    </mc:Fallback>
  </mc:AlternateContent>
</p:sld>
</file>

<file path=ppt/theme/theme1.xml><?xml version="1.0" encoding="utf-8"?>
<a:theme xmlns:a="http://schemas.openxmlformats.org/drawingml/2006/main" name="2013 05 11 Lumley LCEP Summit CRT-j5c">
  <a:themeElements>
    <a:clrScheme name="2013 05 11 Lumley LCEP Summit CRT-j5c">
      <a:dk1>
        <a:srgbClr val="000000"/>
      </a:dk1>
      <a:lt1>
        <a:srgbClr val="A9A092">
          <a:alpha val="37000"/>
        </a:srgbClr>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2013 05 11 Lumley LCEP Summit CRT-j5c">
      <a:majorFont>
        <a:latin typeface="Helvetica"/>
        <a:ea typeface="Helvetica"/>
        <a:cs typeface="Helvetica"/>
      </a:majorFont>
      <a:minorFont>
        <a:latin typeface="Calibri"/>
        <a:ea typeface="Calibri"/>
        <a:cs typeface="Calibri"/>
      </a:minorFont>
    </a:fontScheme>
    <a:fmtScheme name="2013 05 11 Lumley LCEP Summit CRT-j5c">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013 05 11 Lumley LCEP Summit CRT-j5c">
  <a:themeElements>
    <a:clrScheme name="2013 05 11 Lumley LCEP Summit CRT-j5c">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2013 05 11 Lumley LCEP Summit CRT-j5c">
      <a:majorFont>
        <a:latin typeface="Helvetica"/>
        <a:ea typeface="Helvetica"/>
        <a:cs typeface="Helvetica"/>
      </a:majorFont>
      <a:minorFont>
        <a:latin typeface="Calibri"/>
        <a:ea typeface="Calibri"/>
        <a:cs typeface="Calibri"/>
      </a:minorFont>
    </a:fontScheme>
    <a:fmtScheme name="2013 05 11 Lumley LCEP Summit CRT-j5c">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Garamond"/>
            <a:ea typeface="Garamond"/>
            <a:cs typeface="Garamond"/>
            <a:sym typeface="Garamon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3198</Words>
  <Application>Microsoft Macintosh PowerPoint</Application>
  <PresentationFormat>On-screen Show (4:3)</PresentationFormat>
  <Paragraphs>313</Paragraphs>
  <Slides>60</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Arial</vt:lpstr>
      <vt:lpstr>Calibri</vt:lpstr>
      <vt:lpstr>Garamond</vt:lpstr>
      <vt:lpstr>Helvetica Neue Light</vt:lpstr>
      <vt:lpstr>Palatino</vt:lpstr>
      <vt:lpstr>Rockwell</vt:lpstr>
      <vt:lpstr>Times New Roman</vt:lpstr>
      <vt:lpstr>2013 05 11 Lumley LCEP Summit CRT-j5c</vt:lpstr>
      <vt:lpstr>PowerPoint Presentation</vt:lpstr>
      <vt:lpstr>PowerPoint Presentation</vt:lpstr>
      <vt:lpstr>PowerPoint Presentation</vt:lpstr>
      <vt:lpstr>PowerPoint Presentation</vt:lpstr>
      <vt:lpstr>PowerPoint Presentation</vt:lpstr>
      <vt:lpstr>PowerPoint Presentation</vt:lpstr>
      <vt:lpstr>IPPC Special Report: Global Warming of 1.5 Degrees  “Path will reach 1.5 degrees by 2030” “…rapid, far reaching and unprecedented changes in all aspects of society” “Urgent, transformational change needed to avoid disastrous levels of global warming on society”</vt:lpstr>
      <vt:lpstr>Global Mean Temperature Difference from 1950-1999 average (from Rupp 2014)</vt:lpstr>
      <vt:lpstr>Projected Changes in U.S. Annual Average Temperature</vt:lpstr>
      <vt:lpstr>PowerPoint Presentation</vt:lpstr>
      <vt:lpstr>PowerPoint Presentation</vt:lpstr>
      <vt:lpstr>Climate Change Will Impact Key Aspects of Life in the Northwest</vt:lpstr>
      <vt:lpstr>PowerPoint Presentation</vt:lpstr>
      <vt:lpstr>PowerPoint Presentation</vt:lpstr>
      <vt:lpstr>PowerPoint Presentation</vt:lpstr>
      <vt:lpstr>Impacts on the First Foods</vt:lpstr>
      <vt:lpstr>Impacts on the First Foods: Salmon</vt:lpstr>
      <vt:lpstr>PowerPoint Presentation</vt:lpstr>
      <vt:lpstr>Multiple Climate Stressors Affect Vulnerable Infrastructure</vt:lpstr>
      <vt:lpstr>PowerPoint Presentation</vt:lpstr>
      <vt:lpstr>PowerPoint Presentation</vt:lpstr>
      <vt:lpstr>PowerPoint Presentation</vt:lpstr>
      <vt:lpstr>Isle de Jean Charles, Lousiana Isle de Jean Charles Band of Biloxi-Chitimacha-Choctaw Tribe</vt:lpstr>
      <vt:lpstr>PowerPoint Presentation</vt:lpstr>
      <vt:lpstr>PowerPoint Presentation</vt:lpstr>
      <vt:lpstr>PowerPoint Presentation</vt:lpstr>
      <vt:lpstr>PowerPoint Presentation</vt:lpstr>
      <vt:lpstr>Preparing for the Future</vt:lpstr>
      <vt:lpstr>PowerPoint Presentation</vt:lpstr>
      <vt:lpstr>PowerPoint Presentation</vt:lpstr>
      <vt:lpstr>Adaptation Stages and Progress</vt:lpstr>
      <vt:lpstr>PowerPoint Presentation</vt:lpstr>
      <vt:lpstr>Tribal Climate Change Response, Preparations, and Mitigation Efforts</vt:lpstr>
      <vt:lpstr>CRITFC Climate Change Work</vt:lpstr>
      <vt:lpstr>CRITFC Climate Change Work</vt:lpstr>
      <vt:lpstr>Ecological and Habitat Research/Work</vt:lpstr>
      <vt:lpstr>Ecological and Habitat Research/Work</vt:lpstr>
      <vt:lpstr>Primary Cold Water Refuges in Lower Columbia River</vt:lpstr>
      <vt:lpstr>PowerPoint Presentation</vt:lpstr>
      <vt:lpstr>Biological Research</vt:lpstr>
      <vt:lpstr>Data Collection and Analysis</vt:lpstr>
      <vt:lpstr>PowerPoint Presentation</vt:lpstr>
      <vt:lpstr>CRITFC Information System Model (CIS)</vt:lpstr>
      <vt:lpstr>CIS Model Goal and Outputs</vt:lpstr>
      <vt:lpstr>PowerPoint Presentation</vt:lpstr>
      <vt:lpstr>PowerPoint Presentation</vt:lpstr>
      <vt:lpstr>CIS Model Flows at The Dalles  (lowest historical runoff years)  Unregulated (black),Ecosystem Function (green)  and Current Operations(red)</vt:lpstr>
      <vt:lpstr>PowerPoint Presentation</vt:lpstr>
      <vt:lpstr>PowerPoint Presentation</vt:lpstr>
      <vt:lpstr>CRITFC Participation on Intertribal, Regional, and National Climate Activities</vt:lpstr>
      <vt:lpstr>Publications</vt:lpstr>
      <vt:lpstr>    Tribal Projects throughout the Columbia Basin </vt:lpstr>
      <vt:lpstr>Nez Perce Tribe’s  Climate Change Work</vt:lpstr>
      <vt:lpstr>Umatilla Tribe’s Climate  Change Work</vt:lpstr>
      <vt:lpstr>Yakama Nation’s Climate  Change Work</vt:lpstr>
      <vt:lpstr>Warm Springs Tribe’s  Climate Change Work</vt:lpstr>
      <vt:lpstr>Public Education and Outreach</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Gephart</cp:lastModifiedBy>
  <cp:revision>2</cp:revision>
  <dcterms:modified xsi:type="dcterms:W3CDTF">2019-01-27T23:54:02Z</dcterms:modified>
</cp:coreProperties>
</file>