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91" r:id="rId1"/>
  </p:sldMasterIdLst>
  <p:notesMasterIdLst>
    <p:notesMasterId r:id="rId50"/>
  </p:notesMasterIdLst>
  <p:handoutMasterIdLst>
    <p:handoutMasterId r:id="rId51"/>
  </p:handoutMasterIdLst>
  <p:sldIdLst>
    <p:sldId id="256" r:id="rId2"/>
    <p:sldId id="312" r:id="rId3"/>
    <p:sldId id="329" r:id="rId4"/>
    <p:sldId id="334" r:id="rId5"/>
    <p:sldId id="259" r:id="rId6"/>
    <p:sldId id="672" r:id="rId7"/>
    <p:sldId id="324" r:id="rId8"/>
    <p:sldId id="675" r:id="rId9"/>
    <p:sldId id="270" r:id="rId10"/>
    <p:sldId id="573" r:id="rId11"/>
    <p:sldId id="304" r:id="rId12"/>
    <p:sldId id="674" r:id="rId13"/>
    <p:sldId id="676" r:id="rId14"/>
    <p:sldId id="341" r:id="rId15"/>
    <p:sldId id="677" r:id="rId16"/>
    <p:sldId id="638" r:id="rId17"/>
    <p:sldId id="666" r:id="rId18"/>
    <p:sldId id="668" r:id="rId19"/>
    <p:sldId id="671" r:id="rId20"/>
    <p:sldId id="667" r:id="rId21"/>
    <p:sldId id="670" r:id="rId22"/>
    <p:sldId id="669" r:id="rId23"/>
    <p:sldId id="679" r:id="rId24"/>
    <p:sldId id="610" r:id="rId25"/>
    <p:sldId id="678" r:id="rId26"/>
    <p:sldId id="680" r:id="rId27"/>
    <p:sldId id="640" r:id="rId28"/>
    <p:sldId id="322" r:id="rId29"/>
    <p:sldId id="599" r:id="rId30"/>
    <p:sldId id="620" r:id="rId31"/>
    <p:sldId id="621" r:id="rId32"/>
    <p:sldId id="305" r:id="rId33"/>
    <p:sldId id="682" r:id="rId34"/>
    <p:sldId id="686" r:id="rId35"/>
    <p:sldId id="688" r:id="rId36"/>
    <p:sldId id="625" r:id="rId37"/>
    <p:sldId id="288" r:id="rId38"/>
    <p:sldId id="687" r:id="rId39"/>
    <p:sldId id="633" r:id="rId40"/>
    <p:sldId id="629" r:id="rId41"/>
    <p:sldId id="630" r:id="rId42"/>
    <p:sldId id="631" r:id="rId43"/>
    <p:sldId id="632" r:id="rId44"/>
    <p:sldId id="685" r:id="rId45"/>
    <p:sldId id="326" r:id="rId46"/>
    <p:sldId id="642" r:id="rId47"/>
    <p:sldId id="635" r:id="rId48"/>
    <p:sldId id="673" r:id="rId49"/>
  </p:sldIdLst>
  <p:sldSz cx="13004800" cy="9753600"/>
  <p:notesSz cx="7010400" cy="9296400"/>
  <p:defaultTextStyle>
    <a:defPPr>
      <a:defRPr lang="en-US"/>
    </a:defPPr>
    <a:lvl1pPr algn="ctr" rtl="0" fontAlgn="base">
      <a:spcBef>
        <a:spcPct val="0"/>
      </a:spcBef>
      <a:spcAft>
        <a:spcPct val="0"/>
      </a:spcAft>
      <a:defRPr sz="3000" kern="1200">
        <a:solidFill>
          <a:srgbClr val="263750"/>
        </a:solidFill>
        <a:latin typeface="Palatino" charset="0"/>
        <a:ea typeface="ヒラギノ明朝 ProN W3" charset="0"/>
        <a:cs typeface="ヒラギノ明朝 ProN W3" charset="0"/>
        <a:sym typeface="Palatino" charset="0"/>
      </a:defRPr>
    </a:lvl1pPr>
    <a:lvl2pPr marL="457200" algn="ctr" rtl="0" fontAlgn="base">
      <a:spcBef>
        <a:spcPct val="0"/>
      </a:spcBef>
      <a:spcAft>
        <a:spcPct val="0"/>
      </a:spcAft>
      <a:defRPr sz="3000" kern="1200">
        <a:solidFill>
          <a:srgbClr val="263750"/>
        </a:solidFill>
        <a:latin typeface="Palatino" charset="0"/>
        <a:ea typeface="ヒラギノ明朝 ProN W3" charset="0"/>
        <a:cs typeface="ヒラギノ明朝 ProN W3" charset="0"/>
        <a:sym typeface="Palatino" charset="0"/>
      </a:defRPr>
    </a:lvl2pPr>
    <a:lvl3pPr marL="914400" algn="ctr" rtl="0" fontAlgn="base">
      <a:spcBef>
        <a:spcPct val="0"/>
      </a:spcBef>
      <a:spcAft>
        <a:spcPct val="0"/>
      </a:spcAft>
      <a:defRPr sz="3000" kern="1200">
        <a:solidFill>
          <a:srgbClr val="263750"/>
        </a:solidFill>
        <a:latin typeface="Palatino" charset="0"/>
        <a:ea typeface="ヒラギノ明朝 ProN W3" charset="0"/>
        <a:cs typeface="ヒラギノ明朝 ProN W3" charset="0"/>
        <a:sym typeface="Palatino" charset="0"/>
      </a:defRPr>
    </a:lvl3pPr>
    <a:lvl4pPr marL="1371600" algn="ctr" rtl="0" fontAlgn="base">
      <a:spcBef>
        <a:spcPct val="0"/>
      </a:spcBef>
      <a:spcAft>
        <a:spcPct val="0"/>
      </a:spcAft>
      <a:defRPr sz="3000" kern="1200">
        <a:solidFill>
          <a:srgbClr val="263750"/>
        </a:solidFill>
        <a:latin typeface="Palatino" charset="0"/>
        <a:ea typeface="ヒラギノ明朝 ProN W3" charset="0"/>
        <a:cs typeface="ヒラギノ明朝 ProN W3" charset="0"/>
        <a:sym typeface="Palatino" charset="0"/>
      </a:defRPr>
    </a:lvl4pPr>
    <a:lvl5pPr marL="1828800" algn="ctr" rtl="0" fontAlgn="base">
      <a:spcBef>
        <a:spcPct val="0"/>
      </a:spcBef>
      <a:spcAft>
        <a:spcPct val="0"/>
      </a:spcAft>
      <a:defRPr sz="3000" kern="1200">
        <a:solidFill>
          <a:srgbClr val="263750"/>
        </a:solidFill>
        <a:latin typeface="Palatino" charset="0"/>
        <a:ea typeface="ヒラギノ明朝 ProN W3" charset="0"/>
        <a:cs typeface="ヒラギノ明朝 ProN W3" charset="0"/>
        <a:sym typeface="Palatino" charset="0"/>
      </a:defRPr>
    </a:lvl5pPr>
    <a:lvl6pPr marL="2286000" algn="l" defTabSz="457200" rtl="0" eaLnBrk="1" latinLnBrk="0" hangingPunct="1">
      <a:defRPr sz="3000" kern="1200">
        <a:solidFill>
          <a:srgbClr val="263750"/>
        </a:solidFill>
        <a:latin typeface="Palatino" charset="0"/>
        <a:ea typeface="ヒラギノ明朝 ProN W3" charset="0"/>
        <a:cs typeface="ヒラギノ明朝 ProN W3" charset="0"/>
        <a:sym typeface="Palatino" charset="0"/>
      </a:defRPr>
    </a:lvl6pPr>
    <a:lvl7pPr marL="2743200" algn="l" defTabSz="457200" rtl="0" eaLnBrk="1" latinLnBrk="0" hangingPunct="1">
      <a:defRPr sz="3000" kern="1200">
        <a:solidFill>
          <a:srgbClr val="263750"/>
        </a:solidFill>
        <a:latin typeface="Palatino" charset="0"/>
        <a:ea typeface="ヒラギノ明朝 ProN W3" charset="0"/>
        <a:cs typeface="ヒラギノ明朝 ProN W3" charset="0"/>
        <a:sym typeface="Palatino" charset="0"/>
      </a:defRPr>
    </a:lvl7pPr>
    <a:lvl8pPr marL="3200400" algn="l" defTabSz="457200" rtl="0" eaLnBrk="1" latinLnBrk="0" hangingPunct="1">
      <a:defRPr sz="3000" kern="1200">
        <a:solidFill>
          <a:srgbClr val="263750"/>
        </a:solidFill>
        <a:latin typeface="Palatino" charset="0"/>
        <a:ea typeface="ヒラギノ明朝 ProN W3" charset="0"/>
        <a:cs typeface="ヒラギノ明朝 ProN W3" charset="0"/>
        <a:sym typeface="Palatino" charset="0"/>
      </a:defRPr>
    </a:lvl8pPr>
    <a:lvl9pPr marL="3657600" algn="l" defTabSz="457200" rtl="0" eaLnBrk="1" latinLnBrk="0" hangingPunct="1">
      <a:defRPr sz="3000" kern="1200">
        <a:solidFill>
          <a:srgbClr val="263750"/>
        </a:solidFill>
        <a:latin typeface="Palatino" charset="0"/>
        <a:ea typeface="ヒラギノ明朝 ProN W3" charset="0"/>
        <a:cs typeface="ヒラギノ明朝 ProN W3" charset="0"/>
        <a:sym typeface="Palatino"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Lumley" initials="P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FFF5D5"/>
    <a:srgbClr val="FFE697"/>
    <a:srgbClr val="FFDB69"/>
    <a:srgbClr val="53111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474" autoAdjust="0"/>
    <p:restoredTop sz="93750"/>
  </p:normalViewPr>
  <p:slideViewPr>
    <p:cSldViewPr>
      <p:cViewPr varScale="1">
        <p:scale>
          <a:sx n="86" d="100"/>
          <a:sy n="86" d="100"/>
        </p:scale>
        <p:origin x="1552" y="232"/>
      </p:cViewPr>
      <p:guideLst>
        <p:guide orient="horz" pos="3072"/>
        <p:guide pos="4096"/>
      </p:guideLst>
    </p:cSldViewPr>
  </p:slideViewPr>
  <p:notesTextViewPr>
    <p:cViewPr>
      <p:scale>
        <a:sx n="100" d="100"/>
        <a:sy n="100" d="100"/>
      </p:scale>
      <p:origin x="0" y="0"/>
    </p:cViewPr>
  </p:notesTextViewPr>
  <p:sorterViewPr>
    <p:cViewPr>
      <p:scale>
        <a:sx n="66" d="100"/>
        <a:sy n="66" d="100"/>
      </p:scale>
      <p:origin x="0" y="1296"/>
    </p:cViewPr>
  </p:sorterViewPr>
  <p:notesViewPr>
    <p:cSldViewPr snapToGrid="0" snapToObjects="1">
      <p:cViewPr varScale="1">
        <p:scale>
          <a:sx n="72" d="100"/>
          <a:sy n="72" d="100"/>
        </p:scale>
        <p:origin x="-2200" y="-10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Palatino" charset="0"/>
                <a:ea typeface="ヒラギノ明朝 ProN W3" charset="0"/>
                <a:cs typeface="ヒラギノ明朝 ProN W3" charset="0"/>
                <a:sym typeface="Palatino" charset="0"/>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wrap="square" lIns="93177" tIns="46589" rIns="93177" bIns="46589" numCol="1" anchor="t" anchorCtr="0" compatLnSpc="1">
            <a:prstTxWarp prst="textNoShape">
              <a:avLst/>
            </a:prstTxWarp>
          </a:bodyPr>
          <a:lstStyle>
            <a:lvl1pPr algn="r">
              <a:defRPr sz="1200"/>
            </a:lvl1pPr>
          </a:lstStyle>
          <a:p>
            <a:pPr>
              <a:defRPr/>
            </a:pPr>
            <a:fld id="{7285B548-BB59-9B4D-A2B3-272A517AF1EB}" type="datetimeFigureOut">
              <a:rPr lang="en-US"/>
              <a:pPr>
                <a:defRPr/>
              </a:pPr>
              <a:t>1/27/19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3177" tIns="46589" rIns="93177" bIns="46589" rtlCol="0" anchor="b"/>
          <a:lstStyle>
            <a:lvl1pPr algn="l">
              <a:defRPr sz="1200">
                <a:latin typeface="Palatino" charset="0"/>
                <a:ea typeface="ヒラギノ明朝 ProN W3" charset="0"/>
                <a:cs typeface="ヒラギノ明朝 ProN W3" charset="0"/>
                <a:sym typeface="Palatino" charset="0"/>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pPr>
              <a:defRPr/>
            </a:pPr>
            <a:fld id="{C3ABD09D-EE3C-1249-AAB3-48FCAF2044CC}" type="slidenum">
              <a:rPr lang="en-US"/>
              <a:pPr>
                <a:defRPr/>
              </a:pPr>
              <a:t>‹#›</a:t>
            </a:fld>
            <a:endParaRPr lang="en-US"/>
          </a:p>
        </p:txBody>
      </p:sp>
    </p:spTree>
    <p:extLst>
      <p:ext uri="{BB962C8B-B14F-4D97-AF65-F5344CB8AC3E}">
        <p14:creationId xmlns:p14="http://schemas.microsoft.com/office/powerpoint/2010/main" val="450374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1"/>
          <p:cNvSpPr>
            <a:spLocks noGrp="1" noRot="1" noChangeAspect="1" noChangeArrowheads="1" noTextEdit="1"/>
          </p:cNvSpPr>
          <p:nvPr>
            <p:ph type="sldImg"/>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57346" name="Rectangle 2"/>
          <p:cNvSpPr>
            <a:spLocks noGrp="1" noChangeArrowheads="1"/>
          </p:cNvSpPr>
          <p:nvPr>
            <p:ph type="body" sz="quarter" idx="1"/>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986212498"/>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Palatino" charset="0"/>
        <a:ea typeface="ＭＳ Ｐゴシック" charset="0"/>
        <a:cs typeface="ＭＳ Ｐゴシック" charset="0"/>
      </a:defRPr>
    </a:lvl1pPr>
    <a:lvl2pPr marL="457200" algn="l" rtl="0" eaLnBrk="0" fontAlgn="base" hangingPunct="0">
      <a:spcBef>
        <a:spcPct val="0"/>
      </a:spcBef>
      <a:spcAft>
        <a:spcPct val="0"/>
      </a:spcAft>
      <a:defRPr sz="1200" kern="1200">
        <a:solidFill>
          <a:schemeClr val="tx1"/>
        </a:solidFill>
        <a:latin typeface="Palatino" charset="0"/>
        <a:ea typeface="ＭＳ Ｐゴシック" charset="0"/>
        <a:cs typeface="+mn-cs"/>
      </a:defRPr>
    </a:lvl2pPr>
    <a:lvl3pPr marL="914400" algn="l" rtl="0" eaLnBrk="0" fontAlgn="base" hangingPunct="0">
      <a:spcBef>
        <a:spcPct val="0"/>
      </a:spcBef>
      <a:spcAft>
        <a:spcPct val="0"/>
      </a:spcAft>
      <a:defRPr sz="1200" kern="1200">
        <a:solidFill>
          <a:schemeClr val="tx1"/>
        </a:solidFill>
        <a:latin typeface="Palatino" charset="0"/>
        <a:ea typeface="ＭＳ Ｐゴシック" charset="0"/>
        <a:cs typeface="+mn-cs"/>
      </a:defRPr>
    </a:lvl3pPr>
    <a:lvl4pPr marL="1371600" algn="l" rtl="0" eaLnBrk="0" fontAlgn="base" hangingPunct="0">
      <a:spcBef>
        <a:spcPct val="0"/>
      </a:spcBef>
      <a:spcAft>
        <a:spcPct val="0"/>
      </a:spcAft>
      <a:defRPr sz="1200" kern="1200">
        <a:solidFill>
          <a:schemeClr val="tx1"/>
        </a:solidFill>
        <a:latin typeface="Palatino" charset="0"/>
        <a:ea typeface="ＭＳ Ｐゴシック" charset="0"/>
        <a:cs typeface="+mn-cs"/>
      </a:defRPr>
    </a:lvl4pPr>
    <a:lvl5pPr marL="1828800" algn="l" rtl="0" eaLnBrk="0" fontAlgn="base" hangingPunct="0">
      <a:spcBef>
        <a:spcPct val="0"/>
      </a:spcBef>
      <a:spcAft>
        <a:spcPct val="0"/>
      </a:spcAft>
      <a:defRPr sz="1200" kern="1200">
        <a:solidFill>
          <a:schemeClr val="tx1"/>
        </a:solidFill>
        <a:latin typeface="Palatino"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08496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a:t>MACA multi-model ensemble mean, min, and max have been smoothed with a Gaussian filter, </a:t>
            </a:r>
            <a:r>
              <a:rPr lang="en-US" baseline="0" err="1"/>
              <a:t>st</a:t>
            </a:r>
            <a:r>
              <a:rPr lang="en-US" baseline="0"/>
              <a:t>. dev. = 3 yrs.  Darker lines show the multi-model mean for each RCP.</a:t>
            </a:r>
          </a:p>
          <a:p>
            <a:endParaRPr lang="en-US" baseline="0"/>
          </a:p>
          <a:p>
            <a:r>
              <a:rPr lang="en-US" baseline="0"/>
              <a:t>Dashed line is the average for the last half of the 20</a:t>
            </a:r>
            <a:r>
              <a:rPr lang="en-US" baseline="30000"/>
              <a:t>th</a:t>
            </a:r>
            <a:r>
              <a:rPr lang="en-US" baseline="0"/>
              <a:t> century.  Note that by 2030, annual temperature will always be above what we’ve grown accustomed to.</a:t>
            </a:r>
            <a:endParaRPr lang="en-US"/>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pPr>
              <a:defRPr/>
            </a:pPr>
            <a:fld id="{7EBDB067-6984-43A0-BF3F-DDFA6CD17B48}" type="slidenum">
              <a:rPr lang="en-US" smtClean="0"/>
              <a:pPr>
                <a:defRPr/>
              </a:pPr>
              <a:t>10</a:t>
            </a:fld>
            <a:endParaRPr lang="en-US"/>
          </a:p>
        </p:txBody>
      </p:sp>
    </p:spTree>
    <p:extLst>
      <p:ext uri="{BB962C8B-B14F-4D97-AF65-F5344CB8AC3E}">
        <p14:creationId xmlns:p14="http://schemas.microsoft.com/office/powerpoint/2010/main" val="3403566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hdr" sz="quarter"/>
          </p:nvPr>
        </p:nvSpPr>
        <p:spPr>
          <a:ln/>
        </p:spPr>
        <p:txBody>
          <a:bodyPr/>
          <a:lstStyle/>
          <a:p>
            <a:r>
              <a:rPr lang="en-US"/>
              <a:t>Climate Change Study Results</a:t>
            </a:r>
          </a:p>
        </p:txBody>
      </p:sp>
      <p:sp>
        <p:nvSpPr>
          <p:cNvPr id="7" name="Rectangle 6"/>
          <p:cNvSpPr>
            <a:spLocks noGrp="1" noChangeArrowheads="1"/>
          </p:cNvSpPr>
          <p:nvPr>
            <p:ph type="ftr" sz="quarter" idx="4"/>
          </p:nvPr>
        </p:nvSpPr>
        <p:spPr>
          <a:ln/>
        </p:spPr>
        <p:txBody>
          <a:bodyPr/>
          <a:lstStyle/>
          <a:p>
            <a:r>
              <a:rPr lang="en-US"/>
              <a:t>All PG Meeting - May 24, 2011</a:t>
            </a:r>
          </a:p>
        </p:txBody>
      </p:sp>
      <p:sp>
        <p:nvSpPr>
          <p:cNvPr id="295938" name="Rectangle 7"/>
          <p:cNvSpPr txBox="1">
            <a:spLocks noGrp="1" noChangeArrowheads="1"/>
          </p:cNvSpPr>
          <p:nvPr/>
        </p:nvSpPr>
        <p:spPr bwMode="auto">
          <a:xfrm>
            <a:off x="3956996" y="8816958"/>
            <a:ext cx="3026408" cy="46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90" tIns="45995" rIns="91990" bIns="45995" anchor="b"/>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02E6CA20-41F2-4E76-AFBB-1B36A165BEE3}" type="slidenum">
              <a:rPr lang="en-US" sz="1200">
                <a:latin typeface="Arial" charset="0"/>
              </a:rPr>
              <a:pPr algn="r" eaLnBrk="1" hangingPunct="1"/>
              <a:t>11</a:t>
            </a:fld>
            <a:endParaRPr lang="en-US" sz="1200">
              <a:latin typeface="Arial" charset="0"/>
            </a:endParaRPr>
          </a:p>
        </p:txBody>
      </p:sp>
      <p:sp>
        <p:nvSpPr>
          <p:cNvPr id="295939" name="Rectangle 7"/>
          <p:cNvSpPr txBox="1">
            <a:spLocks noGrp="1" noChangeArrowheads="1"/>
          </p:cNvSpPr>
          <p:nvPr/>
        </p:nvSpPr>
        <p:spPr bwMode="auto">
          <a:xfrm>
            <a:off x="3956996" y="8816958"/>
            <a:ext cx="3026408" cy="46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7" tIns="46003" rIns="92007" bIns="46003" anchor="b"/>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6A0399F4-9AA1-4617-9C62-B624CAA4687C}" type="slidenum">
              <a:rPr lang="en-US" sz="1200">
                <a:latin typeface="Arial" charset="0"/>
              </a:rPr>
              <a:pPr algn="r" eaLnBrk="1" hangingPunct="1"/>
              <a:t>11</a:t>
            </a:fld>
            <a:endParaRPr lang="en-US" sz="1200">
              <a:latin typeface="Arial" charset="0"/>
            </a:endParaRPr>
          </a:p>
        </p:txBody>
      </p:sp>
      <p:sp>
        <p:nvSpPr>
          <p:cNvPr id="295940" name="Rectangle 2"/>
          <p:cNvSpPr>
            <a:spLocks noGrp="1" noRot="1" noChangeAspect="1" noChangeArrowheads="1" noTextEdit="1"/>
          </p:cNvSpPr>
          <p:nvPr>
            <p:ph type="sldImg"/>
          </p:nvPr>
        </p:nvSpPr>
        <p:spPr>
          <a:ln/>
        </p:spPr>
      </p:sp>
      <p:sp>
        <p:nvSpPr>
          <p:cNvPr id="29594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07" tIns="46003" rIns="92007" bIns="46003"/>
          <a:lstStyle/>
          <a:p>
            <a:pPr eaLnBrk="1" hangingPunct="1"/>
            <a:endParaRPr lang="en-US"/>
          </a:p>
        </p:txBody>
      </p:sp>
    </p:spTree>
    <p:extLst>
      <p:ext uri="{BB962C8B-B14F-4D97-AF65-F5344CB8AC3E}">
        <p14:creationId xmlns:p14="http://schemas.microsoft.com/office/powerpoint/2010/main" val="674846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75862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a:ln/>
        </p:spPr>
      </p:sp>
      <p:sp>
        <p:nvSpPr>
          <p:cNvPr id="7885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t>Ecosystem function metrics include water quality, anaddromous and resident fish productivity, stable reservoir ecosystem to protect cultural resources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a:ln/>
        </p:spPr>
      </p:sp>
      <p:sp>
        <p:nvSpPr>
          <p:cNvPr id="8089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t>The CIS contains various data libraries, tools and modules that are selected and the GUI that facilitates comparative tables and graphs.</a:t>
            </a:r>
          </a:p>
        </p:txBody>
      </p:sp>
      <p:sp>
        <p:nvSpPr>
          <p:cNvPr id="80899" name="Slide Number Placeholder 3"/>
          <p:cNvSpPr>
            <a:spLocks noGrp="1"/>
          </p:cNvSpPr>
          <p:nvPr>
            <p:ph type="sldNum" sz="quarter" idx="4294967295"/>
          </p:nvPr>
        </p:nvSpPr>
        <p:spPr bwMode="auto">
          <a:xfrm>
            <a:off x="3970338" y="8829675"/>
            <a:ext cx="3038475" cy="46513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eaLnBrk="1" hangingPunct="1"/>
            <a:fld id="{71A37BDD-7535-3C4C-9EF2-A8413E698B11}" type="slidenum">
              <a:rPr lang="en-US"/>
              <a:pPr eaLnBrk="1" hangingPunct="1"/>
              <a:t>31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17017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5360" y="3029940"/>
            <a:ext cx="11054080" cy="2090702"/>
          </a:xfrm>
        </p:spPr>
        <p:txBody>
          <a:bodyPr/>
          <a:lstStyle>
            <a:lvl1pPr>
              <a:defRPr>
                <a:latin typeface="Times New Roman"/>
                <a:cs typeface="Times New Roman"/>
              </a:defRPr>
            </a:lvl1pPr>
          </a:lstStyle>
          <a:p>
            <a:r>
              <a:rPr lang="en-US"/>
              <a:t>Click to edit Master title style</a:t>
            </a:r>
            <a:endParaRPr lang="en-US" dirty="0"/>
          </a:p>
        </p:txBody>
      </p:sp>
      <p:sp>
        <p:nvSpPr>
          <p:cNvPr id="3" name="Subtitle 2"/>
          <p:cNvSpPr>
            <a:spLocks noGrp="1"/>
          </p:cNvSpPr>
          <p:nvPr>
            <p:ph type="subTitle" idx="1"/>
          </p:nvPr>
        </p:nvSpPr>
        <p:spPr>
          <a:xfrm>
            <a:off x="1950720" y="5527040"/>
            <a:ext cx="9103360" cy="2492587"/>
          </a:xfrm>
        </p:spPr>
        <p:txBody>
          <a:bodyPr/>
          <a:lstStyle>
            <a:lvl1pPr marL="0" indent="0" algn="ctr">
              <a:buNone/>
              <a:defRPr>
                <a:latin typeface="Times New Roman"/>
                <a:cs typeface="Times New Roman"/>
              </a:defRPr>
            </a:lvl1pPr>
            <a:lvl2pPr marL="650197" indent="0" algn="ctr">
              <a:buNone/>
              <a:defRPr/>
            </a:lvl2pPr>
            <a:lvl3pPr marL="1300393" indent="0" algn="ctr">
              <a:buNone/>
              <a:defRPr/>
            </a:lvl3pPr>
            <a:lvl4pPr marL="1950590" indent="0" algn="ctr">
              <a:buNone/>
              <a:defRPr/>
            </a:lvl4pPr>
            <a:lvl5pPr marL="2600786" indent="0" algn="ctr">
              <a:buNone/>
              <a:defRPr/>
            </a:lvl5pPr>
            <a:lvl6pPr marL="3250983" indent="0" algn="ctr">
              <a:buNone/>
              <a:defRPr/>
            </a:lvl6pPr>
            <a:lvl7pPr marL="3901180" indent="0" algn="ctr">
              <a:buNone/>
              <a:defRPr/>
            </a:lvl7pPr>
            <a:lvl8pPr marL="4551376" indent="0" algn="ctr">
              <a:buNone/>
              <a:defRPr/>
            </a:lvl8pPr>
            <a:lvl9pPr marL="5201573" indent="0" algn="ctr">
              <a:buNone/>
              <a:defRPr/>
            </a:lvl9pPr>
          </a:lstStyle>
          <a:p>
            <a:r>
              <a:rPr lang="en-US"/>
              <a:t>Click to edit Master subtitle style</a:t>
            </a:r>
          </a:p>
        </p:txBody>
      </p:sp>
      <p:sp>
        <p:nvSpPr>
          <p:cNvPr id="4" name="Rectangle 6"/>
          <p:cNvSpPr>
            <a:spLocks noGrp="1" noChangeArrowheads="1"/>
          </p:cNvSpPr>
          <p:nvPr>
            <p:ph type="sldNum" sz="quarter" idx="10"/>
          </p:nvPr>
        </p:nvSpPr>
        <p:spPr>
          <a:xfrm>
            <a:off x="254000" y="8915400"/>
            <a:ext cx="914400" cy="677863"/>
          </a:xfrm>
        </p:spPr>
        <p:txBody>
          <a:bodyPr/>
          <a:lstStyle>
            <a:lvl1pPr>
              <a:defRPr/>
            </a:lvl1pPr>
          </a:lstStyle>
          <a:p>
            <a:pPr>
              <a:defRPr/>
            </a:pPr>
            <a:fld id="{7D2D00BF-684E-804B-B080-518A1964BE69}" type="slidenum">
              <a:rPr lang="en-US"/>
              <a:pPr>
                <a:defRPr/>
              </a:pPr>
              <a:t>‹#›</a:t>
            </a:fld>
            <a:endParaRPr lang="en-US"/>
          </a:p>
        </p:txBody>
      </p:sp>
    </p:spTree>
    <p:extLst>
      <p:ext uri="{BB962C8B-B14F-4D97-AF65-F5344CB8AC3E}">
        <p14:creationId xmlns:p14="http://schemas.microsoft.com/office/powerpoint/2010/main" val="2790439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xfrm>
            <a:off x="406400" y="8882063"/>
            <a:ext cx="990600" cy="677862"/>
          </a:xfrm>
        </p:spPr>
        <p:txBody>
          <a:bodyPr/>
          <a:lstStyle>
            <a:lvl1pPr>
              <a:defRPr/>
            </a:lvl1pPr>
          </a:lstStyle>
          <a:p>
            <a:pPr>
              <a:defRPr/>
            </a:pPr>
            <a:fld id="{C3ED88DD-9DCD-D14A-91E8-050BDCD041D3}" type="slidenum">
              <a:rPr lang="en-US"/>
              <a:pPr>
                <a:defRPr/>
              </a:pPr>
              <a:t>‹#›</a:t>
            </a:fld>
            <a:endParaRPr lang="en-US"/>
          </a:p>
        </p:txBody>
      </p:sp>
    </p:spTree>
    <p:extLst>
      <p:ext uri="{BB962C8B-B14F-4D97-AF65-F5344CB8AC3E}">
        <p14:creationId xmlns:p14="http://schemas.microsoft.com/office/powerpoint/2010/main" val="4031451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480" y="390598"/>
            <a:ext cx="2926080" cy="832216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0240" y="390598"/>
            <a:ext cx="8561493" cy="83221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xfrm>
            <a:off x="330200" y="8882063"/>
            <a:ext cx="914400" cy="677862"/>
          </a:xfrm>
        </p:spPr>
        <p:txBody>
          <a:bodyPr/>
          <a:lstStyle>
            <a:lvl1pPr>
              <a:defRPr/>
            </a:lvl1pPr>
          </a:lstStyle>
          <a:p>
            <a:pPr>
              <a:defRPr/>
            </a:pPr>
            <a:fld id="{5BDCA47A-1A66-274E-9412-C30F8E8E908E}" type="slidenum">
              <a:rPr lang="en-US"/>
              <a:pPr>
                <a:defRPr/>
              </a:pPr>
              <a:t>‹#›</a:t>
            </a:fld>
            <a:endParaRPr lang="en-US"/>
          </a:p>
        </p:txBody>
      </p:sp>
    </p:spTree>
    <p:extLst>
      <p:ext uri="{BB962C8B-B14F-4D97-AF65-F5344CB8AC3E}">
        <p14:creationId xmlns:p14="http://schemas.microsoft.com/office/powerpoint/2010/main" val="3686442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50240" y="390596"/>
            <a:ext cx="11704320" cy="1625600"/>
          </a:xfrm>
        </p:spPr>
        <p:txBody>
          <a:bodyPr/>
          <a:lstStyle/>
          <a:p>
            <a:r>
              <a:rPr lang="en-US"/>
              <a:t>Click to edit Master title style</a:t>
            </a:r>
          </a:p>
        </p:txBody>
      </p:sp>
      <p:sp>
        <p:nvSpPr>
          <p:cNvPr id="3" name="Content Placeholder 2"/>
          <p:cNvSpPr>
            <a:spLocks noGrp="1"/>
          </p:cNvSpPr>
          <p:nvPr>
            <p:ph sz="half" idx="1"/>
          </p:nvPr>
        </p:nvSpPr>
        <p:spPr>
          <a:xfrm>
            <a:off x="650240" y="2275842"/>
            <a:ext cx="5743787" cy="643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610773" y="2275842"/>
            <a:ext cx="5743787" cy="643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sldNum" sz="quarter" idx="10"/>
          </p:nvPr>
        </p:nvSpPr>
        <p:spPr>
          <a:xfrm>
            <a:off x="330200" y="8882063"/>
            <a:ext cx="990600" cy="677862"/>
          </a:xfrm>
        </p:spPr>
        <p:txBody>
          <a:bodyPr/>
          <a:lstStyle>
            <a:lvl1pPr>
              <a:defRPr/>
            </a:lvl1pPr>
          </a:lstStyle>
          <a:p>
            <a:pPr>
              <a:defRPr/>
            </a:pPr>
            <a:fld id="{CF3F0533-1DB1-2844-9659-68012BDB9EEC}" type="slidenum">
              <a:rPr lang="en-US"/>
              <a:pPr>
                <a:defRPr/>
              </a:pPr>
              <a:t>‹#›</a:t>
            </a:fld>
            <a:endParaRPr lang="en-US"/>
          </a:p>
        </p:txBody>
      </p:sp>
    </p:spTree>
    <p:extLst>
      <p:ext uri="{BB962C8B-B14F-4D97-AF65-F5344CB8AC3E}">
        <p14:creationId xmlns:p14="http://schemas.microsoft.com/office/powerpoint/2010/main" val="2857108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xfrm>
            <a:off x="406400" y="8882063"/>
            <a:ext cx="914400" cy="677862"/>
          </a:xfrm>
        </p:spPr>
        <p:txBody>
          <a:bodyPr/>
          <a:lstStyle>
            <a:lvl1pPr>
              <a:defRPr/>
            </a:lvl1pPr>
          </a:lstStyle>
          <a:p>
            <a:pPr>
              <a:defRPr/>
            </a:pPr>
            <a:fld id="{8660FF84-2EA2-EA4A-9EB8-20AF69D5826B}" type="slidenum">
              <a:rPr lang="en-US"/>
              <a:pPr>
                <a:defRPr/>
              </a:pPr>
              <a:t>‹#›</a:t>
            </a:fld>
            <a:endParaRPr lang="en-US"/>
          </a:p>
        </p:txBody>
      </p:sp>
    </p:spTree>
    <p:extLst>
      <p:ext uri="{BB962C8B-B14F-4D97-AF65-F5344CB8AC3E}">
        <p14:creationId xmlns:p14="http://schemas.microsoft.com/office/powerpoint/2010/main" val="1844301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290" y="6267593"/>
            <a:ext cx="11054080" cy="1937173"/>
          </a:xfrm>
        </p:spPr>
        <p:txBody>
          <a:bodyPr anchor="t"/>
          <a:lstStyle>
            <a:lvl1pPr algn="l">
              <a:defRPr sz="5700" b="1" cap="all"/>
            </a:lvl1pPr>
          </a:lstStyle>
          <a:p>
            <a:r>
              <a:rPr lang="en-US"/>
              <a:t>Click to edit Master title style</a:t>
            </a:r>
          </a:p>
        </p:txBody>
      </p:sp>
      <p:sp>
        <p:nvSpPr>
          <p:cNvPr id="3" name="Text Placeholder 2"/>
          <p:cNvSpPr>
            <a:spLocks noGrp="1"/>
          </p:cNvSpPr>
          <p:nvPr>
            <p:ph type="body" idx="1"/>
          </p:nvPr>
        </p:nvSpPr>
        <p:spPr>
          <a:xfrm>
            <a:off x="1027290" y="4133994"/>
            <a:ext cx="11054080" cy="2133599"/>
          </a:xfrm>
        </p:spPr>
        <p:txBody>
          <a:bodyPr anchor="b"/>
          <a:lstStyle>
            <a:lvl1pPr marL="0" indent="0">
              <a:buNone/>
              <a:defRPr sz="2800"/>
            </a:lvl1pPr>
            <a:lvl2pPr marL="650197" indent="0">
              <a:buNone/>
              <a:defRPr sz="2600"/>
            </a:lvl2pPr>
            <a:lvl3pPr marL="1300393" indent="0">
              <a:buNone/>
              <a:defRPr sz="2300"/>
            </a:lvl3pPr>
            <a:lvl4pPr marL="1950590" indent="0">
              <a:buNone/>
              <a:defRPr sz="2000"/>
            </a:lvl4pPr>
            <a:lvl5pPr marL="2600786" indent="0">
              <a:buNone/>
              <a:defRPr sz="2000"/>
            </a:lvl5pPr>
            <a:lvl6pPr marL="3250983" indent="0">
              <a:buNone/>
              <a:defRPr sz="2000"/>
            </a:lvl6pPr>
            <a:lvl7pPr marL="3901180" indent="0">
              <a:buNone/>
              <a:defRPr sz="2000"/>
            </a:lvl7pPr>
            <a:lvl8pPr marL="4551376" indent="0">
              <a:buNone/>
              <a:defRPr sz="2000"/>
            </a:lvl8pPr>
            <a:lvl9pPr marL="5201573" indent="0">
              <a:buNone/>
              <a:defRPr sz="2000"/>
            </a:lvl9pPr>
          </a:lstStyle>
          <a:p>
            <a:pPr lvl="0"/>
            <a:r>
              <a:rPr lang="en-US"/>
              <a:t>Click to edit Master text styles</a:t>
            </a:r>
          </a:p>
        </p:txBody>
      </p:sp>
      <p:sp>
        <p:nvSpPr>
          <p:cNvPr id="4" name="Rectangle 6"/>
          <p:cNvSpPr>
            <a:spLocks noGrp="1" noChangeArrowheads="1"/>
          </p:cNvSpPr>
          <p:nvPr>
            <p:ph type="sldNum" sz="quarter" idx="10"/>
          </p:nvPr>
        </p:nvSpPr>
        <p:spPr>
          <a:xfrm>
            <a:off x="330200" y="8882063"/>
            <a:ext cx="914400" cy="677862"/>
          </a:xfrm>
        </p:spPr>
        <p:txBody>
          <a:bodyPr/>
          <a:lstStyle>
            <a:lvl1pPr>
              <a:defRPr/>
            </a:lvl1pPr>
          </a:lstStyle>
          <a:p>
            <a:pPr>
              <a:defRPr/>
            </a:pPr>
            <a:fld id="{987E8E63-3F80-0A4B-B48C-13FDE994456A}" type="slidenum">
              <a:rPr lang="en-US"/>
              <a:pPr>
                <a:defRPr/>
              </a:pPr>
              <a:t>‹#›</a:t>
            </a:fld>
            <a:endParaRPr lang="en-US"/>
          </a:p>
        </p:txBody>
      </p:sp>
    </p:spTree>
    <p:extLst>
      <p:ext uri="{BB962C8B-B14F-4D97-AF65-F5344CB8AC3E}">
        <p14:creationId xmlns:p14="http://schemas.microsoft.com/office/powerpoint/2010/main" val="3838258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0240" y="2275842"/>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610773" y="2275842"/>
            <a:ext cx="5743787" cy="64369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sldNum" sz="quarter" idx="10"/>
          </p:nvPr>
        </p:nvSpPr>
        <p:spPr>
          <a:xfrm>
            <a:off x="330200" y="8882063"/>
            <a:ext cx="838200" cy="677862"/>
          </a:xfrm>
        </p:spPr>
        <p:txBody>
          <a:bodyPr/>
          <a:lstStyle>
            <a:lvl1pPr>
              <a:defRPr/>
            </a:lvl1pPr>
          </a:lstStyle>
          <a:p>
            <a:pPr>
              <a:defRPr/>
            </a:pPr>
            <a:fld id="{44FEEFAD-6B29-6C4F-BECA-06FF9452A37B}" type="slidenum">
              <a:rPr lang="en-US"/>
              <a:pPr>
                <a:defRPr/>
              </a:pPr>
              <a:t>‹#›</a:t>
            </a:fld>
            <a:endParaRPr lang="en-US"/>
          </a:p>
        </p:txBody>
      </p:sp>
    </p:spTree>
    <p:extLst>
      <p:ext uri="{BB962C8B-B14F-4D97-AF65-F5344CB8AC3E}">
        <p14:creationId xmlns:p14="http://schemas.microsoft.com/office/powerpoint/2010/main" val="3541705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50240" y="2183272"/>
            <a:ext cx="5746045" cy="909884"/>
          </a:xfrm>
        </p:spPr>
        <p:txBody>
          <a:bodyPr anchor="b"/>
          <a:lstStyle>
            <a:lvl1pPr marL="0" indent="0">
              <a:buNone/>
              <a:defRPr sz="3400" b="1"/>
            </a:lvl1pPr>
            <a:lvl2pPr marL="650197" indent="0">
              <a:buNone/>
              <a:defRPr sz="2800" b="1"/>
            </a:lvl2pPr>
            <a:lvl3pPr marL="1300393" indent="0">
              <a:buNone/>
              <a:defRPr sz="2600" b="1"/>
            </a:lvl3pPr>
            <a:lvl4pPr marL="1950590" indent="0">
              <a:buNone/>
              <a:defRPr sz="2300" b="1"/>
            </a:lvl4pPr>
            <a:lvl5pPr marL="2600786" indent="0">
              <a:buNone/>
              <a:defRPr sz="2300" b="1"/>
            </a:lvl5pPr>
            <a:lvl6pPr marL="3250983" indent="0">
              <a:buNone/>
              <a:defRPr sz="2300" b="1"/>
            </a:lvl6pPr>
            <a:lvl7pPr marL="3901180" indent="0">
              <a:buNone/>
              <a:defRPr sz="2300" b="1"/>
            </a:lvl7pPr>
            <a:lvl8pPr marL="4551376" indent="0">
              <a:buNone/>
              <a:defRPr sz="2300" b="1"/>
            </a:lvl8pPr>
            <a:lvl9pPr marL="5201573" indent="0">
              <a:buNone/>
              <a:defRPr sz="2300" b="1"/>
            </a:lvl9pPr>
          </a:lstStyle>
          <a:p>
            <a:pPr lvl="0"/>
            <a:r>
              <a:rPr lang="en-US"/>
              <a:t>Click to edit Master text styles</a:t>
            </a:r>
          </a:p>
        </p:txBody>
      </p:sp>
      <p:sp>
        <p:nvSpPr>
          <p:cNvPr id="4" name="Content Placeholder 3"/>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606260" y="2183272"/>
            <a:ext cx="5748302" cy="909884"/>
          </a:xfrm>
        </p:spPr>
        <p:txBody>
          <a:bodyPr anchor="b"/>
          <a:lstStyle>
            <a:lvl1pPr marL="0" indent="0">
              <a:buNone/>
              <a:defRPr sz="3400" b="1"/>
            </a:lvl1pPr>
            <a:lvl2pPr marL="650197" indent="0">
              <a:buNone/>
              <a:defRPr sz="2800" b="1"/>
            </a:lvl2pPr>
            <a:lvl3pPr marL="1300393" indent="0">
              <a:buNone/>
              <a:defRPr sz="2600" b="1"/>
            </a:lvl3pPr>
            <a:lvl4pPr marL="1950590" indent="0">
              <a:buNone/>
              <a:defRPr sz="2300" b="1"/>
            </a:lvl4pPr>
            <a:lvl5pPr marL="2600786" indent="0">
              <a:buNone/>
              <a:defRPr sz="2300" b="1"/>
            </a:lvl5pPr>
            <a:lvl6pPr marL="3250983" indent="0">
              <a:buNone/>
              <a:defRPr sz="2300" b="1"/>
            </a:lvl6pPr>
            <a:lvl7pPr marL="3901180" indent="0">
              <a:buNone/>
              <a:defRPr sz="2300" b="1"/>
            </a:lvl7pPr>
            <a:lvl8pPr marL="4551376" indent="0">
              <a:buNone/>
              <a:defRPr sz="2300" b="1"/>
            </a:lvl8pPr>
            <a:lvl9pPr marL="5201573" indent="0">
              <a:buNone/>
              <a:defRPr sz="2300" b="1"/>
            </a:lvl9pPr>
          </a:lstStyle>
          <a:p>
            <a:pPr lvl="0"/>
            <a:r>
              <a:rPr lang="en-US"/>
              <a:t>Click to edit Master text styles</a:t>
            </a:r>
          </a:p>
        </p:txBody>
      </p:sp>
      <p:sp>
        <p:nvSpPr>
          <p:cNvPr id="6" name="Content Placeholder 5"/>
          <p:cNvSpPr>
            <a:spLocks noGrp="1"/>
          </p:cNvSpPr>
          <p:nvPr>
            <p:ph sz="quarter" idx="4"/>
          </p:nvPr>
        </p:nvSpPr>
        <p:spPr>
          <a:xfrm>
            <a:off x="6606260"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xfrm>
            <a:off x="330200" y="8882063"/>
            <a:ext cx="914400" cy="677862"/>
          </a:xfrm>
        </p:spPr>
        <p:txBody>
          <a:bodyPr/>
          <a:lstStyle>
            <a:lvl1pPr>
              <a:defRPr/>
            </a:lvl1pPr>
          </a:lstStyle>
          <a:p>
            <a:pPr>
              <a:defRPr/>
            </a:pPr>
            <a:fld id="{0380EF89-7A8C-AB4C-8B0E-B87028849CA3}" type="slidenum">
              <a:rPr lang="en-US"/>
              <a:pPr>
                <a:defRPr/>
              </a:pPr>
              <a:t>‹#›</a:t>
            </a:fld>
            <a:endParaRPr lang="en-US"/>
          </a:p>
        </p:txBody>
      </p:sp>
    </p:spTree>
    <p:extLst>
      <p:ext uri="{BB962C8B-B14F-4D97-AF65-F5344CB8AC3E}">
        <p14:creationId xmlns:p14="http://schemas.microsoft.com/office/powerpoint/2010/main" val="3823134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sldNum" sz="quarter" idx="10"/>
          </p:nvPr>
        </p:nvSpPr>
        <p:spPr>
          <a:xfrm>
            <a:off x="406400" y="8882063"/>
            <a:ext cx="914400" cy="677862"/>
          </a:xfrm>
        </p:spPr>
        <p:txBody>
          <a:bodyPr/>
          <a:lstStyle>
            <a:lvl1pPr>
              <a:defRPr/>
            </a:lvl1pPr>
          </a:lstStyle>
          <a:p>
            <a:pPr>
              <a:defRPr/>
            </a:pPr>
            <a:fld id="{57EE70F1-40BD-8D46-B8F6-27143BAFA53E}" type="slidenum">
              <a:rPr lang="en-US"/>
              <a:pPr>
                <a:defRPr/>
              </a:pPr>
              <a:t>‹#›</a:t>
            </a:fld>
            <a:endParaRPr lang="en-US"/>
          </a:p>
        </p:txBody>
      </p:sp>
    </p:spTree>
    <p:extLst>
      <p:ext uri="{BB962C8B-B14F-4D97-AF65-F5344CB8AC3E}">
        <p14:creationId xmlns:p14="http://schemas.microsoft.com/office/powerpoint/2010/main" val="2174485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330200" y="8882063"/>
            <a:ext cx="914400" cy="677862"/>
          </a:xfrm>
        </p:spPr>
        <p:txBody>
          <a:bodyPr/>
          <a:lstStyle>
            <a:lvl1pPr>
              <a:defRPr/>
            </a:lvl1pPr>
          </a:lstStyle>
          <a:p>
            <a:pPr>
              <a:defRPr/>
            </a:pPr>
            <a:fld id="{CEFC4847-C57F-224E-9389-E31503D7D2FE}" type="slidenum">
              <a:rPr lang="en-US"/>
              <a:pPr>
                <a:defRPr/>
              </a:pPr>
              <a:t>‹#›</a:t>
            </a:fld>
            <a:endParaRPr lang="en-US"/>
          </a:p>
        </p:txBody>
      </p:sp>
    </p:spTree>
    <p:extLst>
      <p:ext uri="{BB962C8B-B14F-4D97-AF65-F5344CB8AC3E}">
        <p14:creationId xmlns:p14="http://schemas.microsoft.com/office/powerpoint/2010/main" val="2540212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242" y="388338"/>
            <a:ext cx="4278490" cy="1652693"/>
          </a:xfrm>
        </p:spPr>
        <p:txBody>
          <a:bodyPr anchor="b"/>
          <a:lstStyle>
            <a:lvl1pPr algn="l">
              <a:defRPr sz="2800" b="1"/>
            </a:lvl1pPr>
          </a:lstStyle>
          <a:p>
            <a:r>
              <a:rPr lang="en-US"/>
              <a:t>Click to edit Master title style</a:t>
            </a:r>
          </a:p>
        </p:txBody>
      </p:sp>
      <p:sp>
        <p:nvSpPr>
          <p:cNvPr id="3" name="Content Placeholder 2"/>
          <p:cNvSpPr>
            <a:spLocks noGrp="1"/>
          </p:cNvSpPr>
          <p:nvPr>
            <p:ph idx="1"/>
          </p:nvPr>
        </p:nvSpPr>
        <p:spPr>
          <a:xfrm>
            <a:off x="5084516" y="388340"/>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0242" y="2041033"/>
            <a:ext cx="4278490" cy="6671734"/>
          </a:xfrm>
        </p:spPr>
        <p:txBody>
          <a:bodyPr/>
          <a:lstStyle>
            <a:lvl1pPr marL="0" indent="0">
              <a:buNone/>
              <a:defRPr sz="2000"/>
            </a:lvl1pPr>
            <a:lvl2pPr marL="650197" indent="0">
              <a:buNone/>
              <a:defRPr sz="1700"/>
            </a:lvl2pPr>
            <a:lvl3pPr marL="1300393" indent="0">
              <a:buNone/>
              <a:defRPr sz="1400"/>
            </a:lvl3pPr>
            <a:lvl4pPr marL="1950590" indent="0">
              <a:buNone/>
              <a:defRPr sz="1300"/>
            </a:lvl4pPr>
            <a:lvl5pPr marL="2600786" indent="0">
              <a:buNone/>
              <a:defRPr sz="1300"/>
            </a:lvl5pPr>
            <a:lvl6pPr marL="3250983" indent="0">
              <a:buNone/>
              <a:defRPr sz="1300"/>
            </a:lvl6pPr>
            <a:lvl7pPr marL="3901180" indent="0">
              <a:buNone/>
              <a:defRPr sz="1300"/>
            </a:lvl7pPr>
            <a:lvl8pPr marL="4551376" indent="0">
              <a:buNone/>
              <a:defRPr sz="1300"/>
            </a:lvl8pPr>
            <a:lvl9pPr marL="5201573" indent="0">
              <a:buNone/>
              <a:defRPr sz="1300"/>
            </a:lvl9pPr>
          </a:lstStyle>
          <a:p>
            <a:pPr lvl="0"/>
            <a:r>
              <a:rPr lang="en-US"/>
              <a:t>Click to edit Master text styles</a:t>
            </a:r>
          </a:p>
        </p:txBody>
      </p:sp>
      <p:sp>
        <p:nvSpPr>
          <p:cNvPr id="5" name="Rectangle 4"/>
          <p:cNvSpPr>
            <a:spLocks noGrp="1" noChangeArrowheads="1"/>
          </p:cNvSpPr>
          <p:nvPr>
            <p:ph type="sldNum" sz="quarter" idx="10"/>
          </p:nvPr>
        </p:nvSpPr>
        <p:spPr/>
        <p:txBody>
          <a:bodyPr/>
          <a:lstStyle>
            <a:lvl1pPr>
              <a:defRPr/>
            </a:lvl1pPr>
          </a:lstStyle>
          <a:p>
            <a:pPr>
              <a:defRPr/>
            </a:pPr>
            <a:fld id="{B9170AD0-874F-B644-B97C-6AC94A005F03}" type="slidenum">
              <a:rPr lang="en-US"/>
              <a:pPr>
                <a:defRPr/>
              </a:pPr>
              <a:t>‹#›</a:t>
            </a:fld>
            <a:endParaRPr lang="en-US"/>
          </a:p>
        </p:txBody>
      </p:sp>
    </p:spTree>
    <p:extLst>
      <p:ext uri="{BB962C8B-B14F-4D97-AF65-F5344CB8AC3E}">
        <p14:creationId xmlns:p14="http://schemas.microsoft.com/office/powerpoint/2010/main" val="103801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032" y="6827520"/>
            <a:ext cx="7802880" cy="806027"/>
          </a:xfrm>
        </p:spPr>
        <p:txBody>
          <a:bodyPr anchor="b"/>
          <a:lstStyle>
            <a:lvl1pPr algn="l">
              <a:defRPr sz="2800" b="1"/>
            </a:lvl1pPr>
          </a:lstStyle>
          <a:p>
            <a:r>
              <a:rPr lang="en-US"/>
              <a:t>Click to edit Master title style</a:t>
            </a:r>
          </a:p>
        </p:txBody>
      </p:sp>
      <p:sp>
        <p:nvSpPr>
          <p:cNvPr id="3" name="Picture Placeholder 2"/>
          <p:cNvSpPr>
            <a:spLocks noGrp="1"/>
          </p:cNvSpPr>
          <p:nvPr>
            <p:ph type="pic" idx="1"/>
          </p:nvPr>
        </p:nvSpPr>
        <p:spPr>
          <a:xfrm>
            <a:off x="2549032" y="871502"/>
            <a:ext cx="7802880" cy="5852160"/>
          </a:xfrm>
        </p:spPr>
        <p:txBody>
          <a:bodyPr/>
          <a:lstStyle>
            <a:lvl1pPr marL="0" indent="0">
              <a:buNone/>
              <a:defRPr sz="4600"/>
            </a:lvl1pPr>
            <a:lvl2pPr marL="650197" indent="0">
              <a:buNone/>
              <a:defRPr sz="4000"/>
            </a:lvl2pPr>
            <a:lvl3pPr marL="1300393" indent="0">
              <a:buNone/>
              <a:defRPr sz="3400"/>
            </a:lvl3pPr>
            <a:lvl4pPr marL="1950590" indent="0">
              <a:buNone/>
              <a:defRPr sz="2800"/>
            </a:lvl4pPr>
            <a:lvl5pPr marL="2600786" indent="0">
              <a:buNone/>
              <a:defRPr sz="2800"/>
            </a:lvl5pPr>
            <a:lvl6pPr marL="3250983" indent="0">
              <a:buNone/>
              <a:defRPr sz="2800"/>
            </a:lvl6pPr>
            <a:lvl7pPr marL="3901180" indent="0">
              <a:buNone/>
              <a:defRPr sz="2800"/>
            </a:lvl7pPr>
            <a:lvl8pPr marL="4551376" indent="0">
              <a:buNone/>
              <a:defRPr sz="2800"/>
            </a:lvl8pPr>
            <a:lvl9pPr marL="5201573" indent="0">
              <a:buNone/>
              <a:defRPr sz="2800"/>
            </a:lvl9pPr>
          </a:lstStyle>
          <a:p>
            <a:pPr lvl="0"/>
            <a:r>
              <a:rPr lang="en-US" noProof="0"/>
              <a:t>Drag picture to placeholder or click icon to add</a:t>
            </a:r>
          </a:p>
        </p:txBody>
      </p:sp>
      <p:sp>
        <p:nvSpPr>
          <p:cNvPr id="4" name="Text Placeholder 3"/>
          <p:cNvSpPr>
            <a:spLocks noGrp="1"/>
          </p:cNvSpPr>
          <p:nvPr>
            <p:ph type="body" sz="half" idx="2"/>
          </p:nvPr>
        </p:nvSpPr>
        <p:spPr>
          <a:xfrm>
            <a:off x="2549032" y="7633547"/>
            <a:ext cx="7802880" cy="1144693"/>
          </a:xfrm>
        </p:spPr>
        <p:txBody>
          <a:bodyPr/>
          <a:lstStyle>
            <a:lvl1pPr marL="0" indent="0">
              <a:buNone/>
              <a:defRPr sz="2000"/>
            </a:lvl1pPr>
            <a:lvl2pPr marL="650197" indent="0">
              <a:buNone/>
              <a:defRPr sz="1700"/>
            </a:lvl2pPr>
            <a:lvl3pPr marL="1300393" indent="0">
              <a:buNone/>
              <a:defRPr sz="1400"/>
            </a:lvl3pPr>
            <a:lvl4pPr marL="1950590" indent="0">
              <a:buNone/>
              <a:defRPr sz="1300"/>
            </a:lvl4pPr>
            <a:lvl5pPr marL="2600786" indent="0">
              <a:buNone/>
              <a:defRPr sz="1300"/>
            </a:lvl5pPr>
            <a:lvl6pPr marL="3250983" indent="0">
              <a:buNone/>
              <a:defRPr sz="1300"/>
            </a:lvl6pPr>
            <a:lvl7pPr marL="3901180" indent="0">
              <a:buNone/>
              <a:defRPr sz="1300"/>
            </a:lvl7pPr>
            <a:lvl8pPr marL="4551376" indent="0">
              <a:buNone/>
              <a:defRPr sz="1300"/>
            </a:lvl8pPr>
            <a:lvl9pPr marL="5201573" indent="0">
              <a:buNone/>
              <a:defRPr sz="1300"/>
            </a:lvl9pPr>
          </a:lstStyle>
          <a:p>
            <a:pPr lvl="0"/>
            <a:r>
              <a:rPr lang="en-US"/>
              <a:t>Click to edit Master text styles</a:t>
            </a:r>
          </a:p>
        </p:txBody>
      </p:sp>
      <p:sp>
        <p:nvSpPr>
          <p:cNvPr id="5" name="Rectangle 4"/>
          <p:cNvSpPr>
            <a:spLocks noGrp="1" noChangeArrowheads="1"/>
          </p:cNvSpPr>
          <p:nvPr>
            <p:ph type="sldNum" sz="quarter" idx="10"/>
          </p:nvPr>
        </p:nvSpPr>
        <p:spPr/>
        <p:txBody>
          <a:bodyPr/>
          <a:lstStyle>
            <a:lvl1pPr>
              <a:defRPr/>
            </a:lvl1pPr>
          </a:lstStyle>
          <a:p>
            <a:pPr>
              <a:defRPr/>
            </a:pPr>
            <a:fld id="{737F279F-2C5A-604C-AC21-AF26F2EEF8E3}" type="slidenum">
              <a:rPr lang="en-US"/>
              <a:pPr>
                <a:defRPr/>
              </a:pPr>
              <a:t>‹#›</a:t>
            </a:fld>
            <a:endParaRPr lang="en-US"/>
          </a:p>
        </p:txBody>
      </p:sp>
    </p:spTree>
    <p:extLst>
      <p:ext uri="{BB962C8B-B14F-4D97-AF65-F5344CB8AC3E}">
        <p14:creationId xmlns:p14="http://schemas.microsoft.com/office/powerpoint/2010/main" val="3490757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CCB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0875" y="390525"/>
            <a:ext cx="11703050" cy="162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30046" tIns="65023" rIns="130046" bIns="65023"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50875" y="2276475"/>
            <a:ext cx="11703050" cy="643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30046" tIns="65023" rIns="130046" bIns="65023"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1" descr="beadborder.gif"/>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107950"/>
            <a:ext cx="13004800" cy="571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Slide Number Placeholder 6"/>
          <p:cNvSpPr>
            <a:spLocks noGrp="1" noChangeArrowheads="1"/>
          </p:cNvSpPr>
          <p:nvPr>
            <p:ph type="sldNum" sz="quarter" idx="4"/>
          </p:nvPr>
        </p:nvSpPr>
        <p:spPr>
          <a:xfrm>
            <a:off x="406400" y="8882063"/>
            <a:ext cx="838200" cy="677862"/>
          </a:xfrm>
          <a:prstGeom prst="rect">
            <a:avLst/>
          </a:prstGeom>
        </p:spPr>
        <p:txBody>
          <a:bodyPr lIns="130039" tIns="65020" rIns="130039" bIns="65020"/>
          <a:lstStyle>
            <a:lvl1pPr>
              <a:defRPr/>
            </a:lvl1pPr>
          </a:lstStyle>
          <a:p>
            <a:pPr>
              <a:defRPr/>
            </a:pPr>
            <a:fld id="{E6B58F93-4EF6-D44C-AE8F-99F89BFA5386}" type="slidenum">
              <a:rPr lang="en-US"/>
              <a:pPr>
                <a:defRPr/>
              </a:pPr>
              <a:t>‹#›</a:t>
            </a:fld>
            <a:endParaRPr lang="en-US"/>
          </a:p>
        </p:txBody>
      </p:sp>
      <p:sp>
        <p:nvSpPr>
          <p:cNvPr id="2" name="Footer Placeholder 1"/>
          <p:cNvSpPr>
            <a:spLocks noGrp="1"/>
          </p:cNvSpPr>
          <p:nvPr>
            <p:ph type="ftr" sz="quarter" idx="3"/>
          </p:nvPr>
        </p:nvSpPr>
        <p:spPr>
          <a:xfrm>
            <a:off x="4443413" y="9040813"/>
            <a:ext cx="4117975" cy="51911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58" r:id="rId8"/>
    <p:sldLayoutId id="2147483859" r:id="rId9"/>
    <p:sldLayoutId id="2147483867" r:id="rId10"/>
    <p:sldLayoutId id="2147483868" r:id="rId11"/>
    <p:sldLayoutId id="2147483869" r:id="rId12"/>
  </p:sldLayoutIdLst>
  <p:txStyles>
    <p:titleStyle>
      <a:lvl1pPr algn="ctr" rtl="0" eaLnBrk="1" fontAlgn="base" hangingPunct="1">
        <a:spcBef>
          <a:spcPct val="0"/>
        </a:spcBef>
        <a:spcAft>
          <a:spcPct val="0"/>
        </a:spcAft>
        <a:defRPr sz="6300">
          <a:solidFill>
            <a:srgbClr val="531116"/>
          </a:solidFill>
          <a:latin typeface="Times New Roman"/>
          <a:ea typeface="+mj-ea"/>
          <a:cs typeface="Times New Roman"/>
        </a:defRPr>
      </a:lvl1pPr>
      <a:lvl2pPr algn="ctr" rtl="0" eaLnBrk="1" fontAlgn="base" hangingPunct="1">
        <a:spcBef>
          <a:spcPct val="0"/>
        </a:spcBef>
        <a:spcAft>
          <a:spcPct val="0"/>
        </a:spcAft>
        <a:defRPr sz="6300">
          <a:solidFill>
            <a:srgbClr val="531116"/>
          </a:solidFill>
          <a:latin typeface="Times New Roman" pitchFamily="18" charset="0"/>
          <a:ea typeface="ＭＳ Ｐゴシック" charset="0"/>
          <a:cs typeface="Times New Roman" charset="0"/>
        </a:defRPr>
      </a:lvl2pPr>
      <a:lvl3pPr algn="ctr" rtl="0" eaLnBrk="1" fontAlgn="base" hangingPunct="1">
        <a:spcBef>
          <a:spcPct val="0"/>
        </a:spcBef>
        <a:spcAft>
          <a:spcPct val="0"/>
        </a:spcAft>
        <a:defRPr sz="6300">
          <a:solidFill>
            <a:srgbClr val="531116"/>
          </a:solidFill>
          <a:latin typeface="Times New Roman" pitchFamily="18" charset="0"/>
          <a:ea typeface="ＭＳ Ｐゴシック" charset="0"/>
          <a:cs typeface="Times New Roman" charset="0"/>
        </a:defRPr>
      </a:lvl3pPr>
      <a:lvl4pPr algn="ctr" rtl="0" eaLnBrk="1" fontAlgn="base" hangingPunct="1">
        <a:spcBef>
          <a:spcPct val="0"/>
        </a:spcBef>
        <a:spcAft>
          <a:spcPct val="0"/>
        </a:spcAft>
        <a:defRPr sz="6300">
          <a:solidFill>
            <a:srgbClr val="531116"/>
          </a:solidFill>
          <a:latin typeface="Times New Roman" pitchFamily="18" charset="0"/>
          <a:ea typeface="ＭＳ Ｐゴシック" charset="0"/>
          <a:cs typeface="Times New Roman" charset="0"/>
        </a:defRPr>
      </a:lvl4pPr>
      <a:lvl5pPr algn="ctr" rtl="0" eaLnBrk="1" fontAlgn="base" hangingPunct="1">
        <a:spcBef>
          <a:spcPct val="0"/>
        </a:spcBef>
        <a:spcAft>
          <a:spcPct val="0"/>
        </a:spcAft>
        <a:defRPr sz="6300">
          <a:solidFill>
            <a:srgbClr val="531116"/>
          </a:solidFill>
          <a:latin typeface="Times New Roman" pitchFamily="18" charset="0"/>
          <a:ea typeface="ＭＳ Ｐゴシック" charset="0"/>
          <a:cs typeface="Times New Roman" charset="0"/>
        </a:defRPr>
      </a:lvl5pPr>
      <a:lvl6pPr marL="650230" algn="ctr" rtl="0" eaLnBrk="1" fontAlgn="base" hangingPunct="1">
        <a:spcBef>
          <a:spcPct val="0"/>
        </a:spcBef>
        <a:spcAft>
          <a:spcPct val="0"/>
        </a:spcAft>
        <a:defRPr sz="6300">
          <a:solidFill>
            <a:schemeClr val="tx2"/>
          </a:solidFill>
          <a:latin typeface="Arial" charset="0"/>
          <a:ea typeface="ＭＳ Ｐゴシック" charset="0"/>
        </a:defRPr>
      </a:lvl6pPr>
      <a:lvl7pPr marL="1300460" algn="ctr" rtl="0" eaLnBrk="1" fontAlgn="base" hangingPunct="1">
        <a:spcBef>
          <a:spcPct val="0"/>
        </a:spcBef>
        <a:spcAft>
          <a:spcPct val="0"/>
        </a:spcAft>
        <a:defRPr sz="6300">
          <a:solidFill>
            <a:schemeClr val="tx2"/>
          </a:solidFill>
          <a:latin typeface="Arial" charset="0"/>
          <a:ea typeface="ＭＳ Ｐゴシック" charset="0"/>
        </a:defRPr>
      </a:lvl7pPr>
      <a:lvl8pPr marL="1950690" algn="ctr" rtl="0" eaLnBrk="1" fontAlgn="base" hangingPunct="1">
        <a:spcBef>
          <a:spcPct val="0"/>
        </a:spcBef>
        <a:spcAft>
          <a:spcPct val="0"/>
        </a:spcAft>
        <a:defRPr sz="6300">
          <a:solidFill>
            <a:schemeClr val="tx2"/>
          </a:solidFill>
          <a:latin typeface="Arial" charset="0"/>
          <a:ea typeface="ＭＳ Ｐゴシック" charset="0"/>
        </a:defRPr>
      </a:lvl8pPr>
      <a:lvl9pPr marL="2600919" algn="ctr" rtl="0" eaLnBrk="1" fontAlgn="base" hangingPunct="1">
        <a:spcBef>
          <a:spcPct val="0"/>
        </a:spcBef>
        <a:spcAft>
          <a:spcPct val="0"/>
        </a:spcAft>
        <a:defRPr sz="6300">
          <a:solidFill>
            <a:schemeClr val="tx2"/>
          </a:solidFill>
          <a:latin typeface="Arial" charset="0"/>
          <a:ea typeface="ＭＳ Ｐゴシック" charset="0"/>
        </a:defRPr>
      </a:lvl9pPr>
    </p:titleStyle>
    <p:bodyStyle>
      <a:lvl1pPr marL="487363" indent="-487363" algn="l" rtl="0" eaLnBrk="1" fontAlgn="base" hangingPunct="1">
        <a:spcBef>
          <a:spcPct val="20000"/>
        </a:spcBef>
        <a:spcAft>
          <a:spcPct val="0"/>
        </a:spcAft>
        <a:buChar char="•"/>
        <a:defRPr sz="4600">
          <a:solidFill>
            <a:schemeClr val="tx1"/>
          </a:solidFill>
          <a:latin typeface="Times New Roman"/>
          <a:ea typeface="+mn-ea"/>
          <a:cs typeface="Times New Roman"/>
        </a:defRPr>
      </a:lvl1pPr>
      <a:lvl2pPr marL="1055688" indent="-404813" algn="l" rtl="0" eaLnBrk="1" fontAlgn="base" hangingPunct="1">
        <a:spcBef>
          <a:spcPct val="20000"/>
        </a:spcBef>
        <a:spcAft>
          <a:spcPct val="0"/>
        </a:spcAft>
        <a:buChar char="–"/>
        <a:defRPr sz="4000">
          <a:solidFill>
            <a:schemeClr val="tx1"/>
          </a:solidFill>
          <a:latin typeface="Times New Roman"/>
          <a:ea typeface="+mn-ea"/>
          <a:cs typeface="Times New Roman"/>
        </a:defRPr>
      </a:lvl2pPr>
      <a:lvl3pPr marL="1624013" indent="-323850" algn="l" rtl="0" eaLnBrk="1" fontAlgn="base" hangingPunct="1">
        <a:spcBef>
          <a:spcPct val="20000"/>
        </a:spcBef>
        <a:spcAft>
          <a:spcPct val="0"/>
        </a:spcAft>
        <a:buChar char="•"/>
        <a:defRPr sz="3400">
          <a:solidFill>
            <a:schemeClr val="tx1"/>
          </a:solidFill>
          <a:latin typeface="Times New Roman"/>
          <a:ea typeface="+mn-ea"/>
          <a:cs typeface="Times New Roman"/>
        </a:defRPr>
      </a:lvl3pPr>
      <a:lvl4pPr marL="2274888" indent="-323850" algn="l" rtl="0" eaLnBrk="1" fontAlgn="base" hangingPunct="1">
        <a:spcBef>
          <a:spcPct val="20000"/>
        </a:spcBef>
        <a:spcAft>
          <a:spcPct val="0"/>
        </a:spcAft>
        <a:buChar char="–"/>
        <a:defRPr sz="2800">
          <a:solidFill>
            <a:schemeClr val="tx1"/>
          </a:solidFill>
          <a:latin typeface="Times New Roman"/>
          <a:ea typeface="+mn-ea"/>
          <a:cs typeface="Times New Roman"/>
        </a:defRPr>
      </a:lvl4pPr>
      <a:lvl5pPr marL="2925763" indent="-323850" algn="l" rtl="0" eaLnBrk="1" fontAlgn="base" hangingPunct="1">
        <a:spcBef>
          <a:spcPct val="20000"/>
        </a:spcBef>
        <a:spcAft>
          <a:spcPct val="0"/>
        </a:spcAft>
        <a:buChar char="»"/>
        <a:defRPr sz="2800">
          <a:solidFill>
            <a:schemeClr val="tx1"/>
          </a:solidFill>
          <a:latin typeface="Times New Roman"/>
          <a:ea typeface="+mn-ea"/>
          <a:cs typeface="Times New Roman"/>
        </a:defRPr>
      </a:lvl5pPr>
      <a:lvl6pPr marL="3576264" indent="-325115" algn="l" rtl="0" eaLnBrk="1" fontAlgn="base" hangingPunct="1">
        <a:spcBef>
          <a:spcPct val="20000"/>
        </a:spcBef>
        <a:spcAft>
          <a:spcPct val="0"/>
        </a:spcAft>
        <a:buChar char="»"/>
        <a:defRPr sz="2800">
          <a:solidFill>
            <a:schemeClr val="tx1"/>
          </a:solidFill>
          <a:latin typeface="+mn-lt"/>
          <a:ea typeface="+mn-ea"/>
        </a:defRPr>
      </a:lvl6pPr>
      <a:lvl7pPr marL="4226494" indent="-325115" algn="l" rtl="0" eaLnBrk="1" fontAlgn="base" hangingPunct="1">
        <a:spcBef>
          <a:spcPct val="20000"/>
        </a:spcBef>
        <a:spcAft>
          <a:spcPct val="0"/>
        </a:spcAft>
        <a:buChar char="»"/>
        <a:defRPr sz="2800">
          <a:solidFill>
            <a:schemeClr val="tx1"/>
          </a:solidFill>
          <a:latin typeface="+mn-lt"/>
          <a:ea typeface="+mn-ea"/>
        </a:defRPr>
      </a:lvl7pPr>
      <a:lvl8pPr marL="4876724" indent="-325115" algn="l" rtl="0" eaLnBrk="1" fontAlgn="base" hangingPunct="1">
        <a:spcBef>
          <a:spcPct val="20000"/>
        </a:spcBef>
        <a:spcAft>
          <a:spcPct val="0"/>
        </a:spcAft>
        <a:buChar char="»"/>
        <a:defRPr sz="2800">
          <a:solidFill>
            <a:schemeClr val="tx1"/>
          </a:solidFill>
          <a:latin typeface="+mn-lt"/>
          <a:ea typeface="+mn-ea"/>
        </a:defRPr>
      </a:lvl8pPr>
      <a:lvl9pPr marL="5526954" indent="-325115" algn="l" rtl="0" eaLnBrk="1" fontAlgn="base" hangingPunct="1">
        <a:spcBef>
          <a:spcPct val="20000"/>
        </a:spcBef>
        <a:spcAft>
          <a:spcPct val="0"/>
        </a:spcAft>
        <a:buChar char="»"/>
        <a:defRPr sz="2800">
          <a:solidFill>
            <a:schemeClr val="tx1"/>
          </a:solidFill>
          <a:latin typeface="+mn-lt"/>
          <a:ea typeface="+mn-ea"/>
        </a:defRPr>
      </a:lvl9pPr>
    </p:bodyStyle>
    <p:otherStyle>
      <a:defPPr>
        <a:defRPr lang="en-US"/>
      </a:defPPr>
      <a:lvl1pPr marL="0" algn="l" defTabSz="650230" rtl="0" eaLnBrk="1" latinLnBrk="0" hangingPunct="1">
        <a:defRPr sz="2600" kern="1200">
          <a:solidFill>
            <a:schemeClr val="tx1"/>
          </a:solidFill>
          <a:latin typeface="+mn-lt"/>
          <a:ea typeface="+mn-ea"/>
          <a:cs typeface="+mn-cs"/>
        </a:defRPr>
      </a:lvl1pPr>
      <a:lvl2pPr marL="650230" algn="l" defTabSz="650230" rtl="0" eaLnBrk="1" latinLnBrk="0" hangingPunct="1">
        <a:defRPr sz="2600" kern="1200">
          <a:solidFill>
            <a:schemeClr val="tx1"/>
          </a:solidFill>
          <a:latin typeface="+mn-lt"/>
          <a:ea typeface="+mn-ea"/>
          <a:cs typeface="+mn-cs"/>
        </a:defRPr>
      </a:lvl2pPr>
      <a:lvl3pPr marL="1300460" algn="l" defTabSz="650230" rtl="0" eaLnBrk="1" latinLnBrk="0" hangingPunct="1">
        <a:defRPr sz="2600" kern="1200">
          <a:solidFill>
            <a:schemeClr val="tx1"/>
          </a:solidFill>
          <a:latin typeface="+mn-lt"/>
          <a:ea typeface="+mn-ea"/>
          <a:cs typeface="+mn-cs"/>
        </a:defRPr>
      </a:lvl3pPr>
      <a:lvl4pPr marL="1950690" algn="l" defTabSz="650230" rtl="0" eaLnBrk="1" latinLnBrk="0" hangingPunct="1">
        <a:defRPr sz="2600" kern="1200">
          <a:solidFill>
            <a:schemeClr val="tx1"/>
          </a:solidFill>
          <a:latin typeface="+mn-lt"/>
          <a:ea typeface="+mn-ea"/>
          <a:cs typeface="+mn-cs"/>
        </a:defRPr>
      </a:lvl4pPr>
      <a:lvl5pPr marL="2600919" algn="l" defTabSz="650230" rtl="0" eaLnBrk="1" latinLnBrk="0" hangingPunct="1">
        <a:defRPr sz="2600" kern="1200">
          <a:solidFill>
            <a:schemeClr val="tx1"/>
          </a:solidFill>
          <a:latin typeface="+mn-lt"/>
          <a:ea typeface="+mn-ea"/>
          <a:cs typeface="+mn-cs"/>
        </a:defRPr>
      </a:lvl5pPr>
      <a:lvl6pPr marL="3251149" algn="l" defTabSz="650230" rtl="0" eaLnBrk="1" latinLnBrk="0" hangingPunct="1">
        <a:defRPr sz="2600" kern="1200">
          <a:solidFill>
            <a:schemeClr val="tx1"/>
          </a:solidFill>
          <a:latin typeface="+mn-lt"/>
          <a:ea typeface="+mn-ea"/>
          <a:cs typeface="+mn-cs"/>
        </a:defRPr>
      </a:lvl6pPr>
      <a:lvl7pPr marL="3901379" algn="l" defTabSz="650230" rtl="0" eaLnBrk="1" latinLnBrk="0" hangingPunct="1">
        <a:defRPr sz="2600" kern="1200">
          <a:solidFill>
            <a:schemeClr val="tx1"/>
          </a:solidFill>
          <a:latin typeface="+mn-lt"/>
          <a:ea typeface="+mn-ea"/>
          <a:cs typeface="+mn-cs"/>
        </a:defRPr>
      </a:lvl7pPr>
      <a:lvl8pPr marL="4551609" algn="l" defTabSz="650230" rtl="0" eaLnBrk="1" latinLnBrk="0" hangingPunct="1">
        <a:defRPr sz="2600" kern="1200">
          <a:solidFill>
            <a:schemeClr val="tx1"/>
          </a:solidFill>
          <a:latin typeface="+mn-lt"/>
          <a:ea typeface="+mn-ea"/>
          <a:cs typeface="+mn-cs"/>
        </a:defRPr>
      </a:lvl8pPr>
      <a:lvl9pPr marL="5201839" algn="l" defTabSz="65023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jpeg"/><Relationship Id="rId4" Type="http://schemas.openxmlformats.org/officeDocument/2006/relationships/image" Target="../media/image29.png"/><Relationship Id="rId9" Type="http://schemas.openxmlformats.org/officeDocument/2006/relationships/image" Target="../media/image34.jpeg"/></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 Id="rId9" Type="http://schemas.openxmlformats.org/officeDocument/2006/relationships/image" Target="../media/image43.wmf"/></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4.JPG"/></Relationships>
</file>

<file path=ppt/slides/_rels/slide4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p:cNvSpPr>
          <p:nvPr/>
        </p:nvSpPr>
        <p:spPr bwMode="auto">
          <a:xfrm>
            <a:off x="12238038" y="8724900"/>
            <a:ext cx="179387"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40639" bIns="0" anchor="ctr">
            <a:spAutoFit/>
          </a:bodyPr>
          <a:lstStyle/>
          <a:p>
            <a:pPr marL="39688" algn="r"/>
            <a:r>
              <a:rPr lang="en-US" sz="1800" dirty="0">
                <a:solidFill>
                  <a:srgbClr val="A4A7B4"/>
                </a:solidFill>
                <a:latin typeface="Helvetica Neue" charset="0"/>
                <a:sym typeface="Helvetica Neue" charset="0"/>
              </a:rPr>
              <a:t>1</a:t>
            </a:r>
          </a:p>
        </p:txBody>
      </p:sp>
      <p:pic>
        <p:nvPicPr>
          <p:cNvPr id="16386"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4600" y="8134350"/>
            <a:ext cx="13970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387" name="Rectangle 4"/>
          <p:cNvSpPr>
            <a:spLocks noGrp="1" noChangeArrowheads="1"/>
          </p:cNvSpPr>
          <p:nvPr>
            <p:ph type="title"/>
          </p:nvPr>
        </p:nvSpPr>
        <p:spPr>
          <a:xfrm>
            <a:off x="-101600" y="6019800"/>
            <a:ext cx="12979400" cy="3733800"/>
          </a:xfrm>
        </p:spPr>
        <p:txBody>
          <a:bodyPr/>
          <a:lstStyle/>
          <a:p>
            <a:pPr algn="l" eaLnBrk="1" hangingPunct="1">
              <a:spcBef>
                <a:spcPts val="1800"/>
              </a:spcBef>
            </a:pPr>
            <a:br>
              <a:rPr lang="en-US" sz="4000" b="1" dirty="0">
                <a:latin typeface="Times New Roman" charset="0"/>
                <a:ea typeface="ヒラギノ明朝 ProN W3" charset="0"/>
                <a:cs typeface="ヒラギノ明朝 ProN W3" charset="0"/>
              </a:rPr>
            </a:br>
            <a:r>
              <a:rPr lang="en-US" sz="4000" b="1" dirty="0">
                <a:latin typeface="Times New Roman" charset="0"/>
                <a:ea typeface="ヒラギノ明朝 ProN W3" charset="0"/>
                <a:cs typeface="ヒラギノ明朝 ProN W3" charset="0"/>
              </a:rPr>
              <a:t> </a:t>
            </a:r>
            <a:r>
              <a:rPr lang="en-US" sz="4800" b="1" dirty="0">
                <a:latin typeface="Times New Roman" charset="0"/>
                <a:ea typeface="ヒラギノ明朝 ProN W3" charset="0"/>
                <a:cs typeface="ヒラギノ明朝 ProN W3" charset="0"/>
              </a:rPr>
              <a:t>Climate Change and Columbia River Resources</a:t>
            </a:r>
            <a:br>
              <a:rPr lang="en-US" sz="4800" b="1" dirty="0">
                <a:latin typeface="Times New Roman" charset="0"/>
                <a:ea typeface="ヒラギノ明朝 ProN W6" charset="0"/>
                <a:cs typeface="ヒラギノ明朝 ProN W6" charset="0"/>
              </a:rPr>
            </a:br>
            <a:br>
              <a:rPr lang="en-US" sz="4000" b="1" dirty="0">
                <a:latin typeface="Times New Roman" charset="0"/>
                <a:ea typeface="ヒラギノ明朝 ProN W6" charset="0"/>
                <a:cs typeface="ヒラギノ明朝 ProN W6" charset="0"/>
              </a:rPr>
            </a:br>
            <a:br>
              <a:rPr lang="en-US" sz="2800" b="1" dirty="0">
                <a:latin typeface="Times New Roman" charset="0"/>
                <a:ea typeface="ヒラギノ明朝 ProN W6" charset="0"/>
                <a:cs typeface="ヒラギノ明朝 ProN W6" charset="0"/>
              </a:rPr>
            </a:br>
            <a:r>
              <a:rPr lang="en-US" sz="2800" b="1" dirty="0">
                <a:latin typeface="Times New Roman" charset="0"/>
                <a:ea typeface="ヒラギノ明朝 ProN W6" charset="0"/>
                <a:cs typeface="ヒラギノ明朝 ProN W6" charset="0"/>
              </a:rPr>
              <a:t>Columbia River Inter-Tribal Fish Commission</a:t>
            </a:r>
            <a:endParaRPr lang="en-US" sz="2800" b="1" dirty="0">
              <a:latin typeface="Times New Roman" charset="0"/>
              <a:ea typeface="ヒラギノ明朝 ProN W3" charset="0"/>
              <a:cs typeface="ヒラギノ明朝 ProN W3" charset="0"/>
            </a:endParaRPr>
          </a:p>
        </p:txBody>
      </p:sp>
      <p:pic>
        <p:nvPicPr>
          <p:cNvPr id="2" name="Picture 1" descr="Columbia River Picture.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 y="25400"/>
            <a:ext cx="12801600" cy="6299200"/>
          </a:xfrm>
          <a:prstGeom prst="rect">
            <a:avLst/>
          </a:prstGeom>
        </p:spPr>
      </p:pic>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240" y="0"/>
            <a:ext cx="11704320" cy="1625600"/>
          </a:xfrm>
        </p:spPr>
        <p:txBody>
          <a:bodyPr/>
          <a:lstStyle/>
          <a:p>
            <a:br>
              <a:rPr lang="en-US" sz="2400" dirty="0">
                <a:latin typeface="Candara"/>
                <a:cs typeface="Candara"/>
              </a:rPr>
            </a:br>
            <a:r>
              <a:rPr lang="en-US" sz="2800" b="1" dirty="0">
                <a:latin typeface="Candara"/>
                <a:cs typeface="Candara"/>
              </a:rPr>
              <a:t>PNW Air Temperature</a:t>
            </a:r>
            <a:br>
              <a:rPr lang="en-US" sz="2800" b="1" dirty="0">
                <a:latin typeface="Candara"/>
                <a:cs typeface="Candara"/>
              </a:rPr>
            </a:br>
            <a:r>
              <a:rPr lang="en-US" sz="2800" b="1" dirty="0">
                <a:latin typeface="Candara"/>
                <a:cs typeface="Candara"/>
              </a:rPr>
              <a:t>Difference from 1950-1999 average</a:t>
            </a:r>
            <a:br>
              <a:rPr lang="en-US" sz="2800" b="1" dirty="0">
                <a:latin typeface="Candara"/>
                <a:cs typeface="Candara"/>
              </a:rPr>
            </a:br>
            <a:r>
              <a:rPr lang="en-US" sz="2800" b="1" dirty="0">
                <a:latin typeface="Candara"/>
                <a:cs typeface="Candara"/>
              </a:rPr>
              <a:t>(from Rupp 2014)</a:t>
            </a:r>
          </a:p>
        </p:txBody>
      </p:sp>
      <p:pic>
        <p:nvPicPr>
          <p:cNvPr id="4" name="Picture 3" descr="tave_JJA_1950-2099_MACA.pdf"/>
          <p:cNvPicPr>
            <a:picLocks noChangeAspect="1"/>
          </p:cNvPicPr>
          <p:nvPr/>
        </p:nvPicPr>
        <p:blipFill>
          <a:blip r:embed="rId3"/>
          <a:stretch>
            <a:fillRect/>
          </a:stretch>
        </p:blipFill>
        <p:spPr>
          <a:xfrm>
            <a:off x="1083733" y="1300480"/>
            <a:ext cx="10989056" cy="8453120"/>
          </a:xfrm>
          <a:prstGeom prst="rect">
            <a:avLst/>
          </a:prstGeom>
        </p:spPr>
      </p:pic>
    </p:spTree>
    <p:extLst>
      <p:ext uri="{BB962C8B-B14F-4D97-AF65-F5344CB8AC3E}">
        <p14:creationId xmlns:p14="http://schemas.microsoft.com/office/powerpoint/2010/main" val="20431594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9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6400"/>
            <a:ext cx="13004800" cy="839724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41867" y="8778240"/>
            <a:ext cx="11921067" cy="1192107"/>
          </a:xfrm>
          <a:prstGeom prst="rect">
            <a:avLst/>
          </a:prstGeom>
          <a:noFill/>
        </p:spPr>
        <p:txBody>
          <a:bodyPr wrap="square" rtlCol="0">
            <a:normAutofit fontScale="62500" lnSpcReduction="20000"/>
          </a:bodyPr>
          <a:lstStyle/>
          <a:p>
            <a:r>
              <a:rPr lang="en-US" sz="4267" b="1" dirty="0"/>
              <a:t>Main takeaway: Temperature increases are a  key driver in the expected </a:t>
            </a:r>
            <a:r>
              <a:rPr lang="en-US" sz="4267" b="1" dirty="0" err="1"/>
              <a:t>streamflow</a:t>
            </a:r>
            <a:r>
              <a:rPr lang="en-US" sz="4267" b="1" dirty="0"/>
              <a:t> trends, no matter which precipitation scenario was chosen</a:t>
            </a:r>
          </a:p>
        </p:txBody>
      </p:sp>
    </p:spTree>
    <p:extLst>
      <p:ext uri="{BB962C8B-B14F-4D97-AF65-F5344CB8AC3E}">
        <p14:creationId xmlns:p14="http://schemas.microsoft.com/office/powerpoint/2010/main" val="3313148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5937D-2984-2947-83DA-538227377868}"/>
              </a:ext>
            </a:extLst>
          </p:cNvPr>
          <p:cNvSpPr>
            <a:spLocks noGrp="1"/>
          </p:cNvSpPr>
          <p:nvPr>
            <p:ph type="title"/>
          </p:nvPr>
        </p:nvSpPr>
        <p:spPr>
          <a:xfrm>
            <a:off x="0" y="390525"/>
            <a:ext cx="13004800" cy="1285875"/>
          </a:xfrm>
        </p:spPr>
        <p:txBody>
          <a:bodyPr/>
          <a:lstStyle/>
          <a:p>
            <a:br>
              <a:rPr lang="en-US" sz="4000" b="1" dirty="0"/>
            </a:br>
            <a:r>
              <a:rPr lang="en-US" sz="4000" b="1" dirty="0"/>
              <a:t>Large Range of Temperature and Precipitation Changes</a:t>
            </a:r>
            <a:br>
              <a:rPr lang="en-US" sz="4000" b="1" dirty="0"/>
            </a:br>
            <a:r>
              <a:rPr lang="en-US" sz="4000" b="1" dirty="0"/>
              <a:t>(</a:t>
            </a:r>
            <a:r>
              <a:rPr lang="en-US" sz="4000" b="1" dirty="0" err="1"/>
              <a:t>esp</a:t>
            </a:r>
            <a:r>
              <a:rPr lang="en-US" sz="4000" b="1" dirty="0"/>
              <a:t> in Idaho)</a:t>
            </a:r>
            <a:br>
              <a:rPr lang="en-US" dirty="0"/>
            </a:br>
            <a:endParaRPr lang="en-US" dirty="0"/>
          </a:p>
        </p:txBody>
      </p:sp>
      <p:pic>
        <p:nvPicPr>
          <p:cNvPr id="5" name="Picture 4">
            <a:extLst>
              <a:ext uri="{FF2B5EF4-FFF2-40B4-BE49-F238E27FC236}">
                <a16:creationId xmlns:a16="http://schemas.microsoft.com/office/drawing/2014/main" id="{C9A993ED-60B1-8B43-A3F3-F56E5BE5D61B}"/>
              </a:ext>
            </a:extLst>
          </p:cNvPr>
          <p:cNvPicPr/>
          <p:nvPr/>
        </p:nvPicPr>
        <p:blipFill>
          <a:blip r:embed="rId2"/>
          <a:stretch>
            <a:fillRect/>
          </a:stretch>
        </p:blipFill>
        <p:spPr>
          <a:xfrm>
            <a:off x="0" y="1676400"/>
            <a:ext cx="13004800" cy="8077200"/>
          </a:xfrm>
          <a:prstGeom prst="rect">
            <a:avLst/>
          </a:prstGeom>
        </p:spPr>
      </p:pic>
    </p:spTree>
    <p:extLst>
      <p:ext uri="{BB962C8B-B14F-4D97-AF65-F5344CB8AC3E}">
        <p14:creationId xmlns:p14="http://schemas.microsoft.com/office/powerpoint/2010/main" val="3881301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A8AC5-DB25-5546-B2EA-E6BB2417E190}"/>
              </a:ext>
            </a:extLst>
          </p:cNvPr>
          <p:cNvSpPr>
            <a:spLocks noGrp="1"/>
          </p:cNvSpPr>
          <p:nvPr>
            <p:ph type="title"/>
          </p:nvPr>
        </p:nvSpPr>
        <p:spPr>
          <a:xfrm>
            <a:off x="1" y="0"/>
            <a:ext cx="13004800" cy="3048001"/>
          </a:xfrm>
        </p:spPr>
        <p:txBody>
          <a:bodyPr/>
          <a:lstStyle/>
          <a:p>
            <a:br>
              <a:rPr lang="en-US" sz="4400" b="1" dirty="0"/>
            </a:br>
            <a:br>
              <a:rPr lang="en-US" sz="4400" b="1" dirty="0"/>
            </a:br>
            <a:r>
              <a:rPr lang="en-US" sz="4400" b="1" dirty="0"/>
              <a:t>Aggregate results of all hydrological model data and future model projections for seasonal streamflow from 1950’s to 2030’s (RMJOC II 2018).</a:t>
            </a:r>
            <a:br>
              <a:rPr lang="en-US" b="1" dirty="0"/>
            </a:br>
            <a:endParaRPr lang="en-US" b="1" dirty="0"/>
          </a:p>
        </p:txBody>
      </p:sp>
      <p:pic>
        <p:nvPicPr>
          <p:cNvPr id="5" name="Picture 4">
            <a:extLst>
              <a:ext uri="{FF2B5EF4-FFF2-40B4-BE49-F238E27FC236}">
                <a16:creationId xmlns:a16="http://schemas.microsoft.com/office/drawing/2014/main" id="{D9FE1108-3E9E-184E-B414-88E8AF229BFB}"/>
              </a:ext>
            </a:extLst>
          </p:cNvPr>
          <p:cNvPicPr/>
          <p:nvPr/>
        </p:nvPicPr>
        <p:blipFill>
          <a:blip r:embed="rId2">
            <a:extLst>
              <a:ext uri="{28A0092B-C50C-407E-A947-70E740481C1C}">
                <a14:useLocalDpi xmlns:a14="http://schemas.microsoft.com/office/drawing/2010/main" val="0"/>
              </a:ext>
            </a:extLst>
          </a:blip>
          <a:stretch>
            <a:fillRect/>
          </a:stretch>
        </p:blipFill>
        <p:spPr>
          <a:xfrm>
            <a:off x="711200" y="2514601"/>
            <a:ext cx="11734800" cy="7239000"/>
          </a:xfrm>
          <a:prstGeom prst="rect">
            <a:avLst/>
          </a:prstGeom>
        </p:spPr>
      </p:pic>
    </p:spTree>
    <p:extLst>
      <p:ext uri="{BB962C8B-B14F-4D97-AF65-F5344CB8AC3E}">
        <p14:creationId xmlns:p14="http://schemas.microsoft.com/office/powerpoint/2010/main" val="3736646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Picture 1"/>
          <p:cNvPicPr>
            <a:picLocks noChangeAspect="1" noChangeArrowheads="1"/>
          </p:cNvPicPr>
          <p:nvPr/>
        </p:nvPicPr>
        <p:blipFill>
          <a:blip r:embed="rId2"/>
          <a:srcRect/>
          <a:stretch>
            <a:fillRect/>
          </a:stretch>
        </p:blipFill>
        <p:spPr bwMode="auto">
          <a:xfrm>
            <a:off x="0" y="1905000"/>
            <a:ext cx="13004800" cy="7848600"/>
          </a:xfrm>
          <a:prstGeom prst="rect">
            <a:avLst/>
          </a:prstGeom>
          <a:noFill/>
          <a:ln w="12700" cap="rnd">
            <a:noFill/>
            <a:round/>
            <a:headEnd/>
            <a:tailEnd/>
          </a:ln>
        </p:spPr>
      </p:pic>
      <p:sp>
        <p:nvSpPr>
          <p:cNvPr id="4" name="TextBox 3"/>
          <p:cNvSpPr txBox="1"/>
          <p:nvPr/>
        </p:nvSpPr>
        <p:spPr>
          <a:xfrm>
            <a:off x="0" y="0"/>
            <a:ext cx="13004800" cy="3126433"/>
          </a:xfrm>
          <a:prstGeom prst="rect">
            <a:avLst/>
          </a:prstGeom>
          <a:noFill/>
        </p:spPr>
        <p:txBody>
          <a:bodyPr wrap="square" rtlCol="0">
            <a:spAutoFit/>
          </a:bodyPr>
          <a:lstStyle/>
          <a:p>
            <a:endParaRPr lang="en-US" sz="3982" b="1" dirty="0"/>
          </a:p>
          <a:p>
            <a:r>
              <a:rPr lang="en-US" sz="3600" b="1" dirty="0">
                <a:latin typeface="Times New Roman" panose="02020603050405020304" pitchFamily="18" charset="0"/>
                <a:cs typeface="Times New Roman" panose="02020603050405020304" pitchFamily="18" charset="0"/>
              </a:rPr>
              <a:t>CMIP 5  Modeled Ensembles for Columbia River Runoff and Precipitation at The </a:t>
            </a:r>
            <a:r>
              <a:rPr lang="en-US" sz="3600" b="1" dirty="0" err="1">
                <a:latin typeface="Times New Roman" panose="02020603050405020304" pitchFamily="18" charset="0"/>
                <a:cs typeface="Times New Roman" panose="02020603050405020304" pitchFamily="18" charset="0"/>
              </a:rPr>
              <a:t>Dalles</a:t>
            </a:r>
            <a:r>
              <a:rPr lang="en-US" sz="3600" b="1" dirty="0">
                <a:latin typeface="Times New Roman" panose="02020603050405020304" pitchFamily="18" charset="0"/>
                <a:cs typeface="Times New Roman" panose="02020603050405020304" pitchFamily="18" charset="0"/>
              </a:rPr>
              <a:t> (from Mote, OCCRI 2014)</a:t>
            </a:r>
          </a:p>
          <a:p>
            <a:endParaRPr lang="en-US" sz="4267" dirty="0"/>
          </a:p>
          <a:p>
            <a:endParaRPr lang="en-US" sz="4267" dirty="0"/>
          </a:p>
        </p:txBody>
      </p:sp>
    </p:spTree>
    <p:extLst>
      <p:ext uri="{BB962C8B-B14F-4D97-AF65-F5344CB8AC3E}">
        <p14:creationId xmlns:p14="http://schemas.microsoft.com/office/powerpoint/2010/main" val="30626523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A5F09-3A71-154F-B1A1-B33652B66559}"/>
              </a:ext>
            </a:extLst>
          </p:cNvPr>
          <p:cNvSpPr>
            <a:spLocks noGrp="1"/>
          </p:cNvSpPr>
          <p:nvPr>
            <p:ph type="title"/>
          </p:nvPr>
        </p:nvSpPr>
        <p:spPr/>
        <p:txBody>
          <a:bodyPr/>
          <a:lstStyle/>
          <a:p>
            <a:r>
              <a:rPr lang="en-US" b="1" dirty="0"/>
              <a:t>Impacts to Natural Resources</a:t>
            </a:r>
          </a:p>
        </p:txBody>
      </p:sp>
      <p:sp>
        <p:nvSpPr>
          <p:cNvPr id="3" name="Content Placeholder 2">
            <a:extLst>
              <a:ext uri="{FF2B5EF4-FFF2-40B4-BE49-F238E27FC236}">
                <a16:creationId xmlns:a16="http://schemas.microsoft.com/office/drawing/2014/main" id="{F7652949-4C4D-8043-8A1B-4EC0FAE94AC6}"/>
              </a:ext>
            </a:extLst>
          </p:cNvPr>
          <p:cNvSpPr>
            <a:spLocks noGrp="1"/>
          </p:cNvSpPr>
          <p:nvPr>
            <p:ph idx="1"/>
          </p:nvPr>
        </p:nvSpPr>
        <p:spPr/>
        <p:txBody>
          <a:bodyPr/>
          <a:lstStyle/>
          <a:p>
            <a:r>
              <a:rPr lang="en-US" dirty="0"/>
              <a:t>Flooding</a:t>
            </a:r>
          </a:p>
          <a:p>
            <a:pPr marL="0" indent="0">
              <a:buNone/>
            </a:pPr>
            <a:endParaRPr lang="en-US" dirty="0"/>
          </a:p>
          <a:p>
            <a:r>
              <a:rPr lang="en-US" dirty="0"/>
              <a:t>Droughts</a:t>
            </a:r>
          </a:p>
          <a:p>
            <a:pPr marL="0" indent="0">
              <a:buNone/>
            </a:pPr>
            <a:endParaRPr lang="en-US" dirty="0"/>
          </a:p>
          <a:p>
            <a:r>
              <a:rPr lang="en-US" dirty="0"/>
              <a:t>Change in water supply</a:t>
            </a:r>
          </a:p>
          <a:p>
            <a:pPr marL="0" indent="0">
              <a:buNone/>
            </a:pPr>
            <a:endParaRPr lang="en-US" dirty="0"/>
          </a:p>
          <a:p>
            <a:r>
              <a:rPr lang="en-US" dirty="0"/>
              <a:t>Ocean changes</a:t>
            </a:r>
          </a:p>
        </p:txBody>
      </p:sp>
    </p:spTree>
    <p:extLst>
      <p:ext uri="{BB962C8B-B14F-4D97-AF65-F5344CB8AC3E}">
        <p14:creationId xmlns:p14="http://schemas.microsoft.com/office/powerpoint/2010/main" val="1528276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0525"/>
            <a:ext cx="13004799" cy="473075"/>
          </a:xfrm>
        </p:spPr>
        <p:txBody>
          <a:bodyPr/>
          <a:lstStyle/>
          <a:p>
            <a:br>
              <a:rPr lang="en-US" sz="5400" b="1" dirty="0"/>
            </a:br>
            <a:br>
              <a:rPr lang="en-US" sz="5400" b="1" dirty="0"/>
            </a:br>
            <a:br>
              <a:rPr lang="en-US" sz="5400" b="1" dirty="0"/>
            </a:br>
            <a:r>
              <a:rPr lang="en-US" sz="5400" b="1" dirty="0"/>
              <a:t>Expected Climate Change Impacts</a:t>
            </a:r>
            <a:br>
              <a:rPr lang="en-US" sz="5400" b="1" dirty="0"/>
            </a:br>
            <a:r>
              <a:rPr lang="en-US" sz="5400" b="1" dirty="0"/>
              <a:t>in the Columbia Basin</a:t>
            </a:r>
            <a:br>
              <a:rPr lang="en-US" sz="5400" b="1" dirty="0"/>
            </a:br>
            <a:br>
              <a:rPr lang="en-US" sz="5400" b="1" dirty="0"/>
            </a:br>
            <a:endParaRPr lang="en-US" sz="5400" b="1" dirty="0"/>
          </a:p>
        </p:txBody>
      </p:sp>
      <p:sp>
        <p:nvSpPr>
          <p:cNvPr id="3" name="Content Placeholder 2"/>
          <p:cNvSpPr>
            <a:spLocks noGrp="1"/>
          </p:cNvSpPr>
          <p:nvPr>
            <p:ph idx="1"/>
          </p:nvPr>
        </p:nvSpPr>
        <p:spPr>
          <a:xfrm>
            <a:off x="650875" y="1143001"/>
            <a:ext cx="11703050" cy="8610600"/>
          </a:xfrm>
        </p:spPr>
        <p:txBody>
          <a:bodyPr/>
          <a:lstStyle/>
          <a:p>
            <a:pPr marL="0" indent="0">
              <a:buNone/>
            </a:pPr>
            <a:endParaRPr lang="en-US" sz="4800" dirty="0"/>
          </a:p>
          <a:p>
            <a:r>
              <a:rPr lang="en-US" sz="4800" dirty="0"/>
              <a:t>More winter precipitation and flooding, decreased summer flows</a:t>
            </a:r>
          </a:p>
          <a:p>
            <a:r>
              <a:rPr lang="en-US" sz="4800" dirty="0"/>
              <a:t>Summer air and river temperatures increasing and PNW snow pack continues to decline</a:t>
            </a:r>
          </a:p>
          <a:p>
            <a:r>
              <a:rPr lang="en-US" sz="4800" dirty="0"/>
              <a:t>Increased drought frequency, duration and intensity</a:t>
            </a:r>
          </a:p>
          <a:p>
            <a:r>
              <a:rPr lang="en-US" sz="4800" dirty="0"/>
              <a:t>Increased sedimentation and erosion</a:t>
            </a:r>
          </a:p>
          <a:p>
            <a:r>
              <a:rPr lang="en-US" sz="4800" dirty="0"/>
              <a:t>Summer hypoxia in CR Estuary</a:t>
            </a:r>
          </a:p>
          <a:p>
            <a:endParaRPr lang="en-US" sz="4800" dirty="0"/>
          </a:p>
        </p:txBody>
      </p:sp>
    </p:spTree>
    <p:extLst>
      <p:ext uri="{BB962C8B-B14F-4D97-AF65-F5344CB8AC3E}">
        <p14:creationId xmlns:p14="http://schemas.microsoft.com/office/powerpoint/2010/main" val="37564356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F554A-F381-AB43-AEA3-1C56C66B7C26}"/>
              </a:ext>
            </a:extLst>
          </p:cNvPr>
          <p:cNvSpPr>
            <a:spLocks noGrp="1"/>
          </p:cNvSpPr>
          <p:nvPr>
            <p:ph type="title"/>
          </p:nvPr>
        </p:nvSpPr>
        <p:spPr>
          <a:xfrm>
            <a:off x="177800" y="457200"/>
            <a:ext cx="12649200" cy="2209800"/>
          </a:xfrm>
        </p:spPr>
        <p:txBody>
          <a:bodyPr/>
          <a:lstStyle/>
          <a:p>
            <a:br>
              <a:rPr lang="en-US" sz="4400" dirty="0"/>
            </a:br>
            <a:br>
              <a:rPr lang="en-US" sz="4400" dirty="0"/>
            </a:br>
            <a:r>
              <a:rPr lang="en-US" sz="4400" b="1" dirty="0"/>
              <a:t>Flooding Storms </a:t>
            </a:r>
            <a:r>
              <a:rPr lang="en-US" sz="4400" dirty="0"/>
              <a:t>increasing in frequency, magnitude, duration and intensity </a:t>
            </a:r>
            <a:br>
              <a:rPr lang="en-US" sz="4400" dirty="0"/>
            </a:br>
            <a:r>
              <a:rPr lang="en-US" sz="4400" dirty="0"/>
              <a:t>(</a:t>
            </a:r>
            <a:r>
              <a:rPr lang="en-US" sz="3200" dirty="0"/>
              <a:t>Simulated November 2030 future storm from the WRF regional model from </a:t>
            </a:r>
            <a:r>
              <a:rPr lang="en-US" sz="3200" dirty="0" err="1"/>
              <a:t>Salathe</a:t>
            </a:r>
            <a:r>
              <a:rPr lang="en-US" sz="3200" dirty="0"/>
              <a:t> 2014) </a:t>
            </a:r>
            <a:br>
              <a:rPr lang="en-US" sz="3600" dirty="0"/>
            </a:br>
            <a:br>
              <a:rPr lang="en-US" sz="4400" dirty="0"/>
            </a:br>
            <a:endParaRPr lang="en-US" sz="4400" dirty="0"/>
          </a:p>
        </p:txBody>
      </p:sp>
      <p:pic>
        <p:nvPicPr>
          <p:cNvPr id="136193" name="Picture 1" descr="page29image2064">
            <a:extLst>
              <a:ext uri="{FF2B5EF4-FFF2-40B4-BE49-F238E27FC236}">
                <a16:creationId xmlns:a16="http://schemas.microsoft.com/office/drawing/2014/main" id="{59265771-A7A5-754E-89BB-AAFC9C9047A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800" y="2895600"/>
            <a:ext cx="12827000" cy="688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2993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FA8E5-A0CB-3A4F-8060-F5FFFB93019F}"/>
              </a:ext>
            </a:extLst>
          </p:cNvPr>
          <p:cNvSpPr>
            <a:spLocks noGrp="1"/>
          </p:cNvSpPr>
          <p:nvPr>
            <p:ph type="title"/>
          </p:nvPr>
        </p:nvSpPr>
        <p:spPr>
          <a:xfrm>
            <a:off x="0" y="390524"/>
            <a:ext cx="13004800" cy="2200275"/>
          </a:xfrm>
        </p:spPr>
        <p:txBody>
          <a:bodyPr/>
          <a:lstStyle/>
          <a:p>
            <a:r>
              <a:rPr lang="en-US" sz="5400" dirty="0"/>
              <a:t>Increased Winter Flooding</a:t>
            </a:r>
            <a:br>
              <a:rPr lang="en-US" dirty="0"/>
            </a:br>
            <a:r>
              <a:rPr lang="en-US" sz="4400" dirty="0"/>
              <a:t>by 2080’s 100 </a:t>
            </a:r>
            <a:r>
              <a:rPr lang="en-US" sz="4400" dirty="0" err="1"/>
              <a:t>yr</a:t>
            </a:r>
            <a:r>
              <a:rPr lang="en-US" sz="4400" dirty="0"/>
              <a:t> flood projected to occur every 30 </a:t>
            </a:r>
            <a:r>
              <a:rPr lang="en-US" sz="4400" dirty="0" err="1"/>
              <a:t>yrs</a:t>
            </a:r>
            <a:endParaRPr lang="en-US" dirty="0"/>
          </a:p>
        </p:txBody>
      </p:sp>
      <p:pic>
        <p:nvPicPr>
          <p:cNvPr id="138242" name="Picture 2" descr="page32image664">
            <a:extLst>
              <a:ext uri="{FF2B5EF4-FFF2-40B4-BE49-F238E27FC236}">
                <a16:creationId xmlns:a16="http://schemas.microsoft.com/office/drawing/2014/main" id="{29BE7426-2CAF-344B-84AC-C6ABFB3EA08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50875" y="2590799"/>
            <a:ext cx="5334000" cy="5715001"/>
          </a:xfrm>
          <a:prstGeom prst="rect">
            <a:avLst/>
          </a:prstGeom>
          <a:noFill/>
          <a:extLst>
            <a:ext uri="{909E8E84-426E-40DD-AFC4-6F175D3DCCD1}">
              <a14:hiddenFill xmlns:a14="http://schemas.microsoft.com/office/drawing/2010/main">
                <a:solidFill>
                  <a:srgbClr val="FFFFFF"/>
                </a:solidFill>
              </a14:hiddenFill>
            </a:ext>
          </a:extLst>
        </p:spPr>
      </p:pic>
      <p:pic>
        <p:nvPicPr>
          <p:cNvPr id="138243" name="Picture 3" descr="page34image664">
            <a:extLst>
              <a:ext uri="{FF2B5EF4-FFF2-40B4-BE49-F238E27FC236}">
                <a16:creationId xmlns:a16="http://schemas.microsoft.com/office/drawing/2014/main" id="{EEF1850A-3172-074E-B818-457475A090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200" y="2590799"/>
            <a:ext cx="5486400" cy="57150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FAB053F-C2B6-B84A-A83A-F745FCBBCAC2}"/>
              </a:ext>
            </a:extLst>
          </p:cNvPr>
          <p:cNvSpPr txBox="1"/>
          <p:nvPr/>
        </p:nvSpPr>
        <p:spPr>
          <a:xfrm>
            <a:off x="1778000" y="8610600"/>
            <a:ext cx="8610600" cy="1477328"/>
          </a:xfrm>
          <a:prstGeom prst="rect">
            <a:avLst/>
          </a:prstGeom>
          <a:noFill/>
        </p:spPr>
        <p:txBody>
          <a:bodyPr wrap="square" rtlCol="0">
            <a:spAutoFit/>
          </a:bodyPr>
          <a:lstStyle/>
          <a:p>
            <a:r>
              <a:rPr lang="en-US" dirty="0"/>
              <a:t>Snohomish River, WA</a:t>
            </a:r>
          </a:p>
          <a:p>
            <a:r>
              <a:rPr lang="en-US" dirty="0"/>
              <a:t>1980’s Historical 10 </a:t>
            </a:r>
            <a:r>
              <a:rPr lang="en-US" dirty="0" err="1"/>
              <a:t>yr</a:t>
            </a:r>
            <a:r>
              <a:rPr lang="en-US" dirty="0"/>
              <a:t> flood area and Projected 2080’s flood area (from </a:t>
            </a:r>
            <a:r>
              <a:rPr lang="en-US" dirty="0" err="1"/>
              <a:t>Mauger</a:t>
            </a:r>
            <a:r>
              <a:rPr lang="en-US" dirty="0"/>
              <a:t> UW CIG)</a:t>
            </a:r>
          </a:p>
        </p:txBody>
      </p:sp>
    </p:spTree>
    <p:extLst>
      <p:ext uri="{BB962C8B-B14F-4D97-AF65-F5344CB8AC3E}">
        <p14:creationId xmlns:p14="http://schemas.microsoft.com/office/powerpoint/2010/main" val="3368531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D406E-88ED-6541-A4C6-72584FB2C7FC}"/>
              </a:ext>
            </a:extLst>
          </p:cNvPr>
          <p:cNvSpPr>
            <a:spLocks noGrp="1"/>
          </p:cNvSpPr>
          <p:nvPr>
            <p:ph type="title"/>
          </p:nvPr>
        </p:nvSpPr>
        <p:spPr/>
        <p:txBody>
          <a:bodyPr/>
          <a:lstStyle/>
          <a:p>
            <a:r>
              <a:rPr lang="en-US"/>
              <a:t>Lower Columbia Flood Risk</a:t>
            </a:r>
          </a:p>
        </p:txBody>
      </p:sp>
      <p:pic>
        <p:nvPicPr>
          <p:cNvPr id="8" name="Content Placeholder 7">
            <a:extLst>
              <a:ext uri="{FF2B5EF4-FFF2-40B4-BE49-F238E27FC236}">
                <a16:creationId xmlns:a16="http://schemas.microsoft.com/office/drawing/2014/main" id="{5CFD5C2A-4307-5241-8FD8-EEEA3C3089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752600"/>
            <a:ext cx="13436600" cy="8001000"/>
          </a:xfrm>
        </p:spPr>
      </p:pic>
    </p:spTree>
    <p:extLst>
      <p:ext uri="{BB962C8B-B14F-4D97-AF65-F5344CB8AC3E}">
        <p14:creationId xmlns:p14="http://schemas.microsoft.com/office/powerpoint/2010/main" val="143457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1066" y="1905000"/>
            <a:ext cx="12354560" cy="9428480"/>
          </a:xfrm>
        </p:spPr>
        <p:txBody>
          <a:bodyPr>
            <a:normAutofit fontScale="90000"/>
          </a:bodyPr>
          <a:lstStyle/>
          <a:p>
            <a:pPr algn="l"/>
            <a:r>
              <a:rPr lang="en-US" sz="5689" b="1" dirty="0"/>
              <a:t>- Understanding Climate Change</a:t>
            </a:r>
            <a:br>
              <a:rPr lang="en-US" sz="5689" b="1" dirty="0"/>
            </a:br>
            <a:br>
              <a:rPr lang="en-US" sz="5689" b="1" dirty="0"/>
            </a:br>
            <a:r>
              <a:rPr lang="en-US" sz="5689" b="1" dirty="0"/>
              <a:t>- Defining Natural Resource Vulnerability      	to Climate Change</a:t>
            </a:r>
            <a:br>
              <a:rPr lang="en-US" sz="5689" b="1" dirty="0"/>
            </a:br>
            <a:br>
              <a:rPr lang="en-US" sz="5689" b="1" dirty="0"/>
            </a:br>
            <a:r>
              <a:rPr lang="en-US" sz="5689" b="1" dirty="0"/>
              <a:t>- Adaptive Management Frameworks,        	Strategies and Tools</a:t>
            </a:r>
            <a:br>
              <a:rPr lang="en-US" sz="5689" b="1" dirty="0"/>
            </a:br>
            <a:br>
              <a:rPr lang="en-US" sz="5689" b="1" dirty="0"/>
            </a:br>
            <a:r>
              <a:rPr lang="en-US" sz="5689" b="1" dirty="0"/>
              <a:t>-  Collaborative Challenges </a:t>
            </a:r>
            <a:br>
              <a:rPr lang="en-US" sz="5689" b="1" dirty="0"/>
            </a:br>
            <a:br>
              <a:rPr lang="en-US" sz="5689" b="1" dirty="0"/>
            </a:br>
            <a:endParaRPr lang="en-US" sz="5689" b="1" dirty="0"/>
          </a:p>
        </p:txBody>
      </p:sp>
      <p:sp>
        <p:nvSpPr>
          <p:cNvPr id="3" name="TextBox 2"/>
          <p:cNvSpPr txBox="1"/>
          <p:nvPr/>
        </p:nvSpPr>
        <p:spPr>
          <a:xfrm>
            <a:off x="491066" y="-288549"/>
            <a:ext cx="12354559" cy="2193549"/>
          </a:xfrm>
          <a:prstGeom prst="rect">
            <a:avLst/>
          </a:prstGeom>
          <a:noFill/>
        </p:spPr>
        <p:txBody>
          <a:bodyPr wrap="square" rtlCol="0">
            <a:spAutoFit/>
          </a:bodyPr>
          <a:lstStyle/>
          <a:p>
            <a:pPr algn="ctr"/>
            <a:endParaRPr lang="en-US" sz="6827" b="1" dirty="0"/>
          </a:p>
          <a:p>
            <a:pPr algn="ctr"/>
            <a:r>
              <a:rPr lang="en-US" sz="6827" b="1" dirty="0"/>
              <a:t>Outline</a:t>
            </a:r>
            <a:endParaRPr lang="en-US" sz="6827" dirty="0"/>
          </a:p>
        </p:txBody>
      </p:sp>
    </p:spTree>
    <p:extLst>
      <p:ext uri="{BB962C8B-B14F-4D97-AF65-F5344CB8AC3E}">
        <p14:creationId xmlns:p14="http://schemas.microsoft.com/office/powerpoint/2010/main" val="23818951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B8790-992F-1144-8F97-220764867625}"/>
              </a:ext>
            </a:extLst>
          </p:cNvPr>
          <p:cNvSpPr>
            <a:spLocks noGrp="1"/>
          </p:cNvSpPr>
          <p:nvPr>
            <p:ph type="title"/>
          </p:nvPr>
        </p:nvSpPr>
        <p:spPr>
          <a:xfrm>
            <a:off x="0" y="1"/>
            <a:ext cx="13004800" cy="2362200"/>
          </a:xfrm>
        </p:spPr>
        <p:txBody>
          <a:bodyPr/>
          <a:lstStyle/>
          <a:p>
            <a:br>
              <a:rPr lang="en-US" sz="4400" dirty="0"/>
            </a:br>
            <a:br>
              <a:rPr lang="en-US" sz="4400" dirty="0"/>
            </a:br>
            <a:br>
              <a:rPr lang="en-US" sz="4400" dirty="0"/>
            </a:br>
            <a:br>
              <a:rPr lang="en-US" sz="4400" dirty="0"/>
            </a:br>
            <a:br>
              <a:rPr lang="en-US" sz="4400" dirty="0"/>
            </a:br>
            <a:r>
              <a:rPr lang="en-US" sz="4400" b="1" dirty="0"/>
              <a:t>Primary Water Storage: Snowpack</a:t>
            </a:r>
            <a:br>
              <a:rPr lang="en-US" sz="3200" dirty="0"/>
            </a:br>
            <a:r>
              <a:rPr lang="en-US" sz="3600" dirty="0"/>
              <a:t>The Cascade and Olympic Mountains have the highest fraction of “warm snow” (snow falling between 27-32 degrees F) </a:t>
            </a:r>
            <a:br>
              <a:rPr lang="en-US" sz="3600" dirty="0"/>
            </a:br>
            <a:r>
              <a:rPr lang="en-US" sz="3600" dirty="0"/>
              <a:t>in the continental U.S. (Mote et al. 2008)</a:t>
            </a:r>
            <a:br>
              <a:rPr lang="en-US" sz="3600" dirty="0"/>
            </a:br>
            <a:br>
              <a:rPr lang="en-US" dirty="0"/>
            </a:br>
            <a:endParaRPr lang="en-US" dirty="0"/>
          </a:p>
        </p:txBody>
      </p:sp>
      <p:pic>
        <p:nvPicPr>
          <p:cNvPr id="137217" name="Picture 1" descr="page30image664">
            <a:extLst>
              <a:ext uri="{FF2B5EF4-FFF2-40B4-BE49-F238E27FC236}">
                <a16:creationId xmlns:a16="http://schemas.microsoft.com/office/drawing/2014/main" id="{9101E23C-1C30-874E-A118-416E9ADD363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3200400"/>
            <a:ext cx="13004800" cy="624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659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E44033F-BEC7-1648-8159-6B6DD22BD27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28600"/>
            <a:ext cx="13284200" cy="10134600"/>
          </a:xfrm>
        </p:spPr>
      </p:pic>
    </p:spTree>
    <p:extLst>
      <p:ext uri="{BB962C8B-B14F-4D97-AF65-F5344CB8AC3E}">
        <p14:creationId xmlns:p14="http://schemas.microsoft.com/office/powerpoint/2010/main" val="7260415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A8F87-D95F-C342-B330-6B01A90BA8D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EF76864-85F1-1C41-9BCC-E9AC69E22AF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2601" y="0"/>
            <a:ext cx="11256494" cy="9753600"/>
          </a:xfrm>
        </p:spPr>
      </p:pic>
    </p:spTree>
    <p:extLst>
      <p:ext uri="{BB962C8B-B14F-4D97-AF65-F5344CB8AC3E}">
        <p14:creationId xmlns:p14="http://schemas.microsoft.com/office/powerpoint/2010/main" val="1921057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65D08-33AD-D347-AD61-C54754F1317D}"/>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622F1594-48B6-8040-8CAA-D0D2B125EA03}"/>
              </a:ext>
            </a:extLst>
          </p:cNvPr>
          <p:cNvPicPr>
            <a:picLocks noGrp="1" noChangeAspect="1"/>
          </p:cNvPicPr>
          <p:nvPr>
            <p:ph idx="1"/>
          </p:nvPr>
        </p:nvPicPr>
        <p:blipFill>
          <a:blip r:embed="rId2"/>
          <a:stretch>
            <a:fillRect/>
          </a:stretch>
        </p:blipFill>
        <p:spPr>
          <a:xfrm>
            <a:off x="1" y="390525"/>
            <a:ext cx="13004800" cy="9363075"/>
          </a:xfrm>
          <a:prstGeom prst="rect">
            <a:avLst/>
          </a:prstGeom>
        </p:spPr>
      </p:pic>
    </p:spTree>
    <p:extLst>
      <p:ext uri="{BB962C8B-B14F-4D97-AF65-F5344CB8AC3E}">
        <p14:creationId xmlns:p14="http://schemas.microsoft.com/office/powerpoint/2010/main" val="40251747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a:xfrm>
            <a:off x="650875" y="76200"/>
            <a:ext cx="11703050" cy="1625600"/>
          </a:xfrm>
        </p:spPr>
        <p:txBody>
          <a:bodyPr/>
          <a:lstStyle/>
          <a:p>
            <a:r>
              <a:rPr lang="en-US" dirty="0">
                <a:latin typeface="Times New Roman" charset="0"/>
                <a:ea typeface="MS PGothic" charset="0"/>
              </a:rPr>
              <a:t>Fishery Impacts</a:t>
            </a:r>
          </a:p>
        </p:txBody>
      </p:sp>
      <p:sp>
        <p:nvSpPr>
          <p:cNvPr id="67586" name="Content Placeholder 2"/>
          <p:cNvSpPr>
            <a:spLocks noGrp="1"/>
          </p:cNvSpPr>
          <p:nvPr>
            <p:ph idx="1"/>
          </p:nvPr>
        </p:nvSpPr>
        <p:spPr>
          <a:xfrm>
            <a:off x="650875" y="4701157"/>
            <a:ext cx="11718925" cy="5052443"/>
          </a:xfrm>
        </p:spPr>
        <p:txBody>
          <a:bodyPr/>
          <a:lstStyle/>
          <a:p>
            <a:pPr>
              <a:lnSpc>
                <a:spcPct val="90000"/>
              </a:lnSpc>
            </a:pPr>
            <a:r>
              <a:rPr lang="en-US" sz="4000" dirty="0">
                <a:latin typeface="Times New Roman" charset="0"/>
                <a:ea typeface="MS PGothic" charset="0"/>
              </a:rPr>
              <a:t>Increasing frequency and severity of winter flooding – eggs and overwintering juveniles</a:t>
            </a:r>
          </a:p>
          <a:p>
            <a:pPr marL="0" indent="0">
              <a:lnSpc>
                <a:spcPct val="90000"/>
              </a:lnSpc>
              <a:buNone/>
            </a:pPr>
            <a:endParaRPr lang="en-US" sz="4000" dirty="0">
              <a:latin typeface="Times New Roman" charset="0"/>
              <a:ea typeface="MS PGothic" charset="0"/>
            </a:endParaRPr>
          </a:p>
          <a:p>
            <a:pPr>
              <a:lnSpc>
                <a:spcPct val="90000"/>
              </a:lnSpc>
            </a:pPr>
            <a:r>
              <a:rPr lang="en-US" sz="4000" dirty="0">
                <a:latin typeface="Times New Roman" charset="0"/>
                <a:ea typeface="MS PGothic" charset="0"/>
              </a:rPr>
              <a:t>Summer Low Flows – Migrating/Spawning Adults</a:t>
            </a:r>
          </a:p>
          <a:p>
            <a:pPr marL="0" indent="0">
              <a:lnSpc>
                <a:spcPct val="90000"/>
              </a:lnSpc>
              <a:buNone/>
            </a:pPr>
            <a:endParaRPr lang="en-US" sz="4000" dirty="0">
              <a:latin typeface="Times New Roman" charset="0"/>
              <a:ea typeface="MS PGothic" charset="0"/>
            </a:endParaRPr>
          </a:p>
          <a:p>
            <a:pPr>
              <a:lnSpc>
                <a:spcPct val="90000"/>
              </a:lnSpc>
            </a:pPr>
            <a:r>
              <a:rPr lang="en-US" sz="4000" dirty="0">
                <a:latin typeface="Times New Roman" charset="0"/>
                <a:ea typeface="MS PGothic" charset="0"/>
              </a:rPr>
              <a:t>Higher Water Temperatures – stress migrating adults, disrupt growth and downstream migration timing of juveniles</a:t>
            </a:r>
          </a:p>
          <a:p>
            <a:endParaRPr lang="en-US" dirty="0">
              <a:latin typeface="Times New Roman" charset="0"/>
              <a:ea typeface="MS PGothic" charset="0"/>
            </a:endParaRPr>
          </a:p>
        </p:txBody>
      </p:sp>
      <p:pic>
        <p:nvPicPr>
          <p:cNvPr id="67587" name="Fish-filter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5013040" y="422560"/>
            <a:ext cx="3253357" cy="5303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pic>
    </p:spTree>
    <p:extLst>
      <p:ext uri="{BB962C8B-B14F-4D97-AF65-F5344CB8AC3E}">
        <p14:creationId xmlns:p14="http://schemas.microsoft.com/office/powerpoint/2010/main" val="19280089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A08B3-53D8-9B47-A976-0F9E5989922F}"/>
              </a:ext>
            </a:extLst>
          </p:cNvPr>
          <p:cNvSpPr>
            <a:spLocks noGrp="1"/>
          </p:cNvSpPr>
          <p:nvPr>
            <p:ph type="title"/>
          </p:nvPr>
        </p:nvSpPr>
        <p:spPr>
          <a:xfrm>
            <a:off x="7022" y="152400"/>
            <a:ext cx="12997778" cy="2057400"/>
          </a:xfrm>
        </p:spPr>
        <p:txBody>
          <a:bodyPr/>
          <a:lstStyle/>
          <a:p>
            <a:br>
              <a:rPr lang="en-US" dirty="0"/>
            </a:br>
            <a:r>
              <a:rPr lang="en-US" sz="4800" dirty="0"/>
              <a:t>2015 CRB </a:t>
            </a:r>
            <a:br>
              <a:rPr lang="en-US" sz="4800" dirty="0"/>
            </a:br>
            <a:r>
              <a:rPr lang="en-US" sz="4800" dirty="0"/>
              <a:t>300,000 Sockeye Perish from Warm Temperatures</a:t>
            </a:r>
          </a:p>
        </p:txBody>
      </p:sp>
      <p:pic>
        <p:nvPicPr>
          <p:cNvPr id="4" name="Picture 3">
            <a:extLst>
              <a:ext uri="{FF2B5EF4-FFF2-40B4-BE49-F238E27FC236}">
                <a16:creationId xmlns:a16="http://schemas.microsoft.com/office/drawing/2014/main" id="{573F3B5D-2977-604A-8371-DE91F9449AD2}"/>
              </a:ext>
            </a:extLst>
          </p:cNvPr>
          <p:cNvPicPr>
            <a:picLocks noChangeAspect="1"/>
          </p:cNvPicPr>
          <p:nvPr/>
        </p:nvPicPr>
        <p:blipFill>
          <a:blip r:embed="rId2"/>
          <a:stretch>
            <a:fillRect/>
          </a:stretch>
        </p:blipFill>
        <p:spPr>
          <a:xfrm flipV="1">
            <a:off x="7022" y="2743199"/>
            <a:ext cx="12997777" cy="7010397"/>
          </a:xfrm>
          <a:prstGeom prst="rect">
            <a:avLst/>
          </a:prstGeom>
        </p:spPr>
      </p:pic>
    </p:spTree>
    <p:extLst>
      <p:ext uri="{BB962C8B-B14F-4D97-AF65-F5344CB8AC3E}">
        <p14:creationId xmlns:p14="http://schemas.microsoft.com/office/powerpoint/2010/main" val="6553295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7F0B1-D97D-C943-BF70-B7906D84E19F}"/>
              </a:ext>
            </a:extLst>
          </p:cNvPr>
          <p:cNvSpPr>
            <a:spLocks noGrp="1"/>
          </p:cNvSpPr>
          <p:nvPr>
            <p:ph type="title"/>
          </p:nvPr>
        </p:nvSpPr>
        <p:spPr>
          <a:xfrm>
            <a:off x="325338" y="2667000"/>
            <a:ext cx="12679462" cy="1009472"/>
          </a:xfrm>
        </p:spPr>
        <p:txBody>
          <a:bodyPr/>
          <a:lstStyle/>
          <a:p>
            <a:r>
              <a:rPr lang="en-US" sz="4000" dirty="0">
                <a:solidFill>
                  <a:srgbClr val="252525"/>
                </a:solidFill>
                <a:latin typeface="Times New Roman" panose="02020603050405020304" pitchFamily="18" charset="0"/>
                <a:cs typeface="Times New Roman" panose="02020603050405020304" pitchFamily="18" charset="0"/>
              </a:rPr>
              <a:t>Willamette 2100 Water Scarcity Project</a:t>
            </a:r>
            <a:br>
              <a:rPr lang="en-US" sz="4000" dirty="0">
                <a:solidFill>
                  <a:srgbClr val="252525"/>
                </a:solidFill>
                <a:latin typeface="Times New Roman" panose="02020603050405020304" pitchFamily="18" charset="0"/>
                <a:cs typeface="Times New Roman" panose="02020603050405020304" pitchFamily="18" charset="0"/>
              </a:rPr>
            </a:br>
            <a:r>
              <a:rPr lang="en-US" sz="3600" dirty="0">
                <a:solidFill>
                  <a:srgbClr val="252525"/>
                </a:solidFill>
                <a:latin typeface="Times New Roman" panose="02020603050405020304" pitchFamily="18" charset="0"/>
                <a:cs typeface="Times New Roman" panose="02020603050405020304" pitchFamily="18" charset="0"/>
              </a:rPr>
              <a:t>The model projects irrigation reduction of 10-30% by 2100</a:t>
            </a:r>
            <a:br>
              <a:rPr lang="en-US" sz="3600" dirty="0">
                <a:solidFill>
                  <a:srgbClr val="252525"/>
                </a:solidFill>
                <a:latin typeface="Open sans"/>
              </a:rPr>
            </a:br>
            <a:br>
              <a:rPr lang="en-US" dirty="0">
                <a:solidFill>
                  <a:srgbClr val="252525"/>
                </a:solidFill>
                <a:latin typeface="Open sans"/>
              </a:rPr>
            </a:br>
            <a:br>
              <a:rPr lang="en-US" dirty="0">
                <a:solidFill>
                  <a:srgbClr val="252525"/>
                </a:solidFill>
                <a:latin typeface="Open sans"/>
              </a:rPr>
            </a:br>
            <a:br>
              <a:rPr lang="en-US" dirty="0">
                <a:solidFill>
                  <a:srgbClr val="252525"/>
                </a:solidFill>
                <a:latin typeface="Open sans"/>
              </a:rPr>
            </a:br>
            <a:endParaRPr lang="en-US" dirty="0"/>
          </a:p>
        </p:txBody>
      </p:sp>
      <p:sp>
        <p:nvSpPr>
          <p:cNvPr id="6" name="Rectangle 8">
            <a:extLst>
              <a:ext uri="{FF2B5EF4-FFF2-40B4-BE49-F238E27FC236}">
                <a16:creationId xmlns:a16="http://schemas.microsoft.com/office/drawing/2014/main" id="{17F771BA-7E00-BE41-8B21-E8D3AFDC5FE1}"/>
              </a:ext>
            </a:extLst>
          </p:cNvPr>
          <p:cNvSpPr>
            <a:spLocks noChangeArrowheads="1"/>
          </p:cNvSpPr>
          <p:nvPr/>
        </p:nvSpPr>
        <p:spPr bwMode="auto">
          <a:xfrm>
            <a:off x="0" y="0"/>
            <a:ext cx="130048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225354" tIns="0" rIns="0" bIns="119025" numCol="1" anchor="ctr" anchorCtr="0" compatLnSpc="1">
            <a:prstTxWarp prst="textNoShape">
              <a:avLst/>
            </a:prstTxWarp>
            <a:spAutoFit/>
          </a:bodyPr>
          <a:lstStyle>
            <a:lvl1pPr algn="l" eaLnBrk="0" hangingPunct="0">
              <a:defRPr>
                <a:solidFill>
                  <a:schemeClr val="tx1"/>
                </a:solidFill>
                <a:latin typeface="Arial" panose="020B0604020202020204" pitchFamily="34" charset="0"/>
              </a:defRPr>
            </a:lvl1pPr>
            <a:lvl2pPr algn="l" eaLnBrk="0" hangingPunct="0">
              <a:defRPr>
                <a:solidFill>
                  <a:schemeClr val="tx1"/>
                </a:solidFill>
                <a:latin typeface="Arial" panose="020B0604020202020204" pitchFamily="34" charset="0"/>
              </a:defRPr>
            </a:lvl2pPr>
            <a:lvl3pPr algn="l" eaLnBrk="0" hangingPunct="0">
              <a:defRPr>
                <a:solidFill>
                  <a:schemeClr val="tx1"/>
                </a:solidFill>
                <a:latin typeface="Arial" panose="020B0604020202020204" pitchFamily="34" charset="0"/>
              </a:defRPr>
            </a:lvl3pPr>
            <a:lvl4pPr algn="l" eaLnBrk="0" hangingPunct="0">
              <a:defRPr>
                <a:solidFill>
                  <a:schemeClr val="tx1"/>
                </a:solidFill>
                <a:latin typeface="Arial" panose="020B0604020202020204" pitchFamily="34" charset="0"/>
              </a:defRPr>
            </a:lvl4pPr>
            <a:lvl5pPr algn="l"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Char char="•"/>
              <a:tabLst/>
            </a:pPr>
            <a:r>
              <a:rPr kumimoji="0" lang="en-US" altLang="en-US" sz="1300" b="0" i="0" u="none" strike="noStrike" cap="none" normalizeH="0" baseline="0">
                <a:ln>
                  <a:noFill/>
                </a:ln>
                <a:solidFill>
                  <a:srgbClr val="252525"/>
                </a:solidFill>
                <a:effectLst/>
                <a:latin typeface="Open sans"/>
              </a:rPr>
              <a:t> model suggests a reduction of 10-30%.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252525"/>
                </a:solidFill>
                <a:effectLst/>
                <a:latin typeface="Open sans"/>
              </a:rPr>
              <a:t>  </a:t>
            </a:r>
            <a:endParaRPr kumimoji="0" lang="en-US" altLang="en-US" sz="53100" b="0" i="0" u="none" strike="noStrike" cap="none" normalizeH="0" baseline="0">
              <a:ln>
                <a:noFill/>
              </a:ln>
              <a:solidFill>
                <a:srgbClr val="252525"/>
              </a:solidFill>
              <a:effectLst/>
              <a:latin typeface="Open sans"/>
            </a:endParaRPr>
          </a:p>
        </p:txBody>
      </p:sp>
      <p:pic>
        <p:nvPicPr>
          <p:cNvPr id="136201" name="Picture 9" descr="Seasonal distribution of irrigation requests.">
            <a:extLst>
              <a:ext uri="{FF2B5EF4-FFF2-40B4-BE49-F238E27FC236}">
                <a16:creationId xmlns:a16="http://schemas.microsoft.com/office/drawing/2014/main" id="{C749D8CC-F760-6149-99AE-1EC3C9A6E2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771475"/>
            <a:ext cx="11201400" cy="84328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0">
            <a:extLst>
              <a:ext uri="{FF2B5EF4-FFF2-40B4-BE49-F238E27FC236}">
                <a16:creationId xmlns:a16="http://schemas.microsoft.com/office/drawing/2014/main" id="{38BB9E90-4933-B64F-8BE6-D8538E61374D}"/>
              </a:ext>
            </a:extLst>
          </p:cNvPr>
          <p:cNvSpPr>
            <a:spLocks noChangeArrowheads="1"/>
          </p:cNvSpPr>
          <p:nvPr/>
        </p:nvSpPr>
        <p:spPr bwMode="auto">
          <a:xfrm>
            <a:off x="152400" y="152400"/>
            <a:ext cx="130048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225354" tIns="0" rIns="0" bIns="119025" numCol="1" anchor="ctr" anchorCtr="0" compatLnSpc="1">
            <a:prstTxWarp prst="textNoShape">
              <a:avLst/>
            </a:prstTxWarp>
            <a:spAutoFit/>
          </a:bodyPr>
          <a:lstStyle>
            <a:lvl1pPr algn="l" eaLnBrk="0" hangingPunct="0">
              <a:defRPr>
                <a:solidFill>
                  <a:schemeClr val="tx1"/>
                </a:solidFill>
                <a:latin typeface="Arial" panose="020B0604020202020204" pitchFamily="34" charset="0"/>
              </a:defRPr>
            </a:lvl1pPr>
            <a:lvl2pPr algn="l" eaLnBrk="0" hangingPunct="0">
              <a:defRPr>
                <a:solidFill>
                  <a:schemeClr val="tx1"/>
                </a:solidFill>
                <a:latin typeface="Arial" panose="020B0604020202020204" pitchFamily="34" charset="0"/>
              </a:defRPr>
            </a:lvl2pPr>
            <a:lvl3pPr algn="l" eaLnBrk="0" hangingPunct="0">
              <a:defRPr>
                <a:solidFill>
                  <a:schemeClr val="tx1"/>
                </a:solidFill>
                <a:latin typeface="Arial" panose="020B0604020202020204" pitchFamily="34" charset="0"/>
              </a:defRPr>
            </a:lvl3pPr>
            <a:lvl4pPr algn="l" eaLnBrk="0" hangingPunct="0">
              <a:defRPr>
                <a:solidFill>
                  <a:schemeClr val="tx1"/>
                </a:solidFill>
                <a:latin typeface="Arial" panose="020B0604020202020204" pitchFamily="34" charset="0"/>
              </a:defRPr>
            </a:lvl4pPr>
            <a:lvl5pPr algn="l"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Char char="•"/>
              <a:tabLst/>
            </a:pPr>
            <a:r>
              <a:rPr kumimoji="0" lang="en-US" altLang="en-US" sz="1300" b="0" i="0" u="none" strike="noStrike" cap="none" normalizeH="0" baseline="0">
                <a:ln>
                  <a:noFill/>
                </a:ln>
                <a:solidFill>
                  <a:srgbClr val="252525"/>
                </a:solidFill>
                <a:effectLst/>
                <a:latin typeface="Open sans"/>
              </a:rPr>
              <a:t>The model suggests a reduction of 10-30%.</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252525"/>
                </a:solidFill>
                <a:effectLst/>
                <a:latin typeface="Open sans"/>
              </a:rPr>
              <a:t>  </a:t>
            </a:r>
            <a:endParaRPr kumimoji="0" lang="en-US" altLang="en-US" sz="53100" b="0" i="0" u="none" strike="noStrike" cap="none" normalizeH="0" baseline="0">
              <a:ln>
                <a:noFill/>
              </a:ln>
              <a:solidFill>
                <a:srgbClr val="252525"/>
              </a:solidFill>
              <a:effectLst/>
              <a:latin typeface="Open sans"/>
            </a:endParaRPr>
          </a:p>
        </p:txBody>
      </p:sp>
      <p:pic>
        <p:nvPicPr>
          <p:cNvPr id="136203" name="Picture 11" descr="Seasonal distribution of irrigation requests.">
            <a:extLst>
              <a:ext uri="{FF2B5EF4-FFF2-40B4-BE49-F238E27FC236}">
                <a16:creationId xmlns:a16="http://schemas.microsoft.com/office/drawing/2014/main" id="{E99AA0F3-D819-E34D-A7EC-7F1170B6D7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5619075"/>
            <a:ext cx="11201400" cy="84328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9CBAA78-24D5-9A45-A056-054026EC06EA}"/>
              </a:ext>
            </a:extLst>
          </p:cNvPr>
          <p:cNvSpPr/>
          <p:nvPr/>
        </p:nvSpPr>
        <p:spPr>
          <a:xfrm>
            <a:off x="0" y="3676472"/>
            <a:ext cx="12674600" cy="5632311"/>
          </a:xfrm>
          <a:prstGeom prst="rect">
            <a:avLst/>
          </a:prstGeom>
        </p:spPr>
        <p:txBody>
          <a:bodyPr wrap="square">
            <a:spAutoFit/>
          </a:bodyPr>
          <a:lstStyle/>
          <a:p>
            <a:endParaRPr lang="en-US" dirty="0">
              <a:solidFill>
                <a:srgbClr val="252525"/>
              </a:solidFill>
              <a:latin typeface="Open sans"/>
            </a:endParaRPr>
          </a:p>
          <a:p>
            <a:endParaRPr lang="en-US" dirty="0">
              <a:solidFill>
                <a:srgbClr val="252525"/>
              </a:solidFill>
              <a:latin typeface="Open sans"/>
            </a:endParaRPr>
          </a:p>
          <a:p>
            <a:endParaRPr lang="en-US" dirty="0">
              <a:solidFill>
                <a:srgbClr val="252525"/>
              </a:solidFill>
              <a:latin typeface="Open sans"/>
            </a:endParaRPr>
          </a:p>
          <a:p>
            <a:endParaRPr lang="en-US" dirty="0">
              <a:solidFill>
                <a:srgbClr val="252525"/>
              </a:solidFill>
              <a:latin typeface="Open sans"/>
            </a:endParaRPr>
          </a:p>
          <a:p>
            <a:endParaRPr lang="en-US" dirty="0">
              <a:solidFill>
                <a:srgbClr val="252525"/>
              </a:solidFill>
              <a:latin typeface="Open sans"/>
            </a:endParaRPr>
          </a:p>
          <a:p>
            <a:endParaRPr lang="en-US" dirty="0">
              <a:solidFill>
                <a:srgbClr val="252525"/>
              </a:solidFill>
              <a:latin typeface="Open sans"/>
            </a:endParaRPr>
          </a:p>
          <a:p>
            <a:endParaRPr lang="en-US" dirty="0">
              <a:solidFill>
                <a:srgbClr val="252525"/>
              </a:solidFill>
              <a:latin typeface="Open sans"/>
            </a:endParaRPr>
          </a:p>
          <a:p>
            <a:endParaRPr lang="en-US" dirty="0">
              <a:solidFill>
                <a:srgbClr val="252525"/>
              </a:solidFill>
              <a:latin typeface="Open sans"/>
            </a:endParaRPr>
          </a:p>
          <a:p>
            <a:endParaRPr lang="en-US" dirty="0">
              <a:solidFill>
                <a:srgbClr val="252525"/>
              </a:solidFill>
              <a:latin typeface="Open sans"/>
            </a:endParaRPr>
          </a:p>
          <a:p>
            <a:r>
              <a:rPr lang="en-US" dirty="0">
                <a:solidFill>
                  <a:srgbClr val="252525"/>
                </a:solidFill>
                <a:latin typeface="Times New Roman" panose="02020603050405020304" pitchFamily="18" charset="0"/>
                <a:cs typeface="Times New Roman" panose="02020603050405020304" pitchFamily="18" charset="0"/>
              </a:rPr>
              <a:t>Climate change gives rise to warmer spring temperatures which begin to encourage earlier planting dates; with earlier planting comes an earlier start (and end) to irrigation. </a:t>
            </a:r>
            <a:endParaRPr lang="en-US" dirty="0">
              <a:latin typeface="Times New Roman" panose="02020603050405020304" pitchFamily="18" charset="0"/>
              <a:cs typeface="Times New Roman" panose="02020603050405020304" pitchFamily="18" charset="0"/>
            </a:endParaRPr>
          </a:p>
        </p:txBody>
      </p:sp>
      <p:pic>
        <p:nvPicPr>
          <p:cNvPr id="136207" name="Picture 15" descr="Seasonal distribution of irrigation requests.">
            <a:extLst>
              <a:ext uri="{FF2B5EF4-FFF2-40B4-BE49-F238E27FC236}">
                <a16:creationId xmlns:a16="http://schemas.microsoft.com/office/drawing/2014/main" id="{E6886FA0-524F-2840-A9D6-F31E185379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425" y="-44344027"/>
            <a:ext cx="11201400" cy="9957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6">
            <a:extLst>
              <a:ext uri="{FF2B5EF4-FFF2-40B4-BE49-F238E27FC236}">
                <a16:creationId xmlns:a16="http://schemas.microsoft.com/office/drawing/2014/main" id="{9B49C2DE-F407-5643-96E9-B31CB3529754}"/>
              </a:ext>
            </a:extLst>
          </p:cNvPr>
          <p:cNvSpPr>
            <a:spLocks noChangeArrowheads="1"/>
          </p:cNvSpPr>
          <p:nvPr/>
        </p:nvSpPr>
        <p:spPr bwMode="auto">
          <a:xfrm>
            <a:off x="0" y="-290926"/>
            <a:ext cx="325338" cy="58185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225354" tIns="0" rIns="0" bIns="119025" numCol="1" anchor="ctr" anchorCtr="0" compatLnSpc="1">
            <a:prstTxWarp prst="textNoShape">
              <a:avLst/>
            </a:prstTxWarp>
            <a:spAutoFit/>
          </a:bodyPr>
          <a:lstStyle>
            <a:lvl1pPr algn="l" eaLnBrk="0" hangingPunct="0">
              <a:defRPr>
                <a:solidFill>
                  <a:schemeClr val="tx1"/>
                </a:solidFill>
                <a:latin typeface="Arial" panose="020B0604020202020204" pitchFamily="34" charset="0"/>
              </a:defRPr>
            </a:lvl1pPr>
            <a:lvl2pPr algn="l" eaLnBrk="0" hangingPunct="0">
              <a:defRPr>
                <a:solidFill>
                  <a:schemeClr val="tx1"/>
                </a:solidFill>
                <a:latin typeface="Arial" panose="020B0604020202020204" pitchFamily="34" charset="0"/>
              </a:defRPr>
            </a:lvl2pPr>
            <a:lvl3pPr algn="l" eaLnBrk="0" hangingPunct="0">
              <a:defRPr>
                <a:solidFill>
                  <a:schemeClr val="tx1"/>
                </a:solidFill>
                <a:latin typeface="Arial" panose="020B0604020202020204" pitchFamily="34" charset="0"/>
              </a:defRPr>
            </a:lvl3pPr>
            <a:lvl4pPr algn="l" eaLnBrk="0" hangingPunct="0">
              <a:defRPr>
                <a:solidFill>
                  <a:schemeClr val="tx1"/>
                </a:solidFill>
                <a:latin typeface="Arial" panose="020B0604020202020204" pitchFamily="34" charset="0"/>
              </a:defRPr>
            </a:lvl4pPr>
            <a:lvl5pPr algn="l"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252525"/>
                </a:solidFill>
                <a:effectLst/>
                <a:latin typeface="Open sans"/>
              </a:rPr>
              <a:t>.</a:t>
            </a:r>
            <a:endParaRPr kumimoji="0" lang="en-US" altLang="en-US" sz="53100" b="0" i="0" u="none" strike="noStrike" cap="none" normalizeH="0" baseline="0" dirty="0">
              <a:ln>
                <a:noFill/>
              </a:ln>
              <a:solidFill>
                <a:srgbClr val="252525"/>
              </a:solidFill>
              <a:effectLst/>
              <a:latin typeface="Open sans"/>
            </a:endParaRPr>
          </a:p>
        </p:txBody>
      </p:sp>
      <p:pic>
        <p:nvPicPr>
          <p:cNvPr id="136209" name="Picture 17" descr="Seasonal distribution of irrigation requests.">
            <a:extLst>
              <a:ext uri="{FF2B5EF4-FFF2-40B4-BE49-F238E27FC236}">
                <a16:creationId xmlns:a16="http://schemas.microsoft.com/office/drawing/2014/main" id="{3D06AF9E-018C-F341-B616-3A99931621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425" y="-51781075"/>
            <a:ext cx="11201400" cy="84328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3" descr="Seasonal distribution of irrigation requests.">
            <a:extLst>
              <a:ext uri="{FF2B5EF4-FFF2-40B4-BE49-F238E27FC236}">
                <a16:creationId xmlns:a16="http://schemas.microsoft.com/office/drawing/2014/main" id="{ED49FCB2-F5C4-BA40-BC44-3BC27B8CA1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905000"/>
            <a:ext cx="9372600"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6335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285875"/>
          </a:xfrm>
        </p:spPr>
        <p:txBody>
          <a:bodyPr/>
          <a:lstStyle/>
          <a:p>
            <a:r>
              <a:rPr lang="en-US" b="1" dirty="0"/>
              <a:t>What this means</a:t>
            </a:r>
          </a:p>
        </p:txBody>
      </p:sp>
      <p:sp>
        <p:nvSpPr>
          <p:cNvPr id="3" name="Content Placeholder 2"/>
          <p:cNvSpPr>
            <a:spLocks noGrp="1"/>
          </p:cNvSpPr>
          <p:nvPr>
            <p:ph idx="1"/>
          </p:nvPr>
        </p:nvSpPr>
        <p:spPr>
          <a:xfrm>
            <a:off x="650875" y="1524000"/>
            <a:ext cx="11703050" cy="8229601"/>
          </a:xfrm>
        </p:spPr>
        <p:txBody>
          <a:bodyPr/>
          <a:lstStyle/>
          <a:p>
            <a:pPr marL="0" indent="0">
              <a:buNone/>
            </a:pPr>
            <a:endParaRPr lang="en-US" dirty="0"/>
          </a:p>
          <a:p>
            <a:r>
              <a:rPr lang="en-US" sz="4400" dirty="0"/>
              <a:t>Warmer winters result in hydro load demand shift from winter to summer</a:t>
            </a:r>
          </a:p>
          <a:p>
            <a:pPr marL="0" indent="0">
              <a:buNone/>
            </a:pPr>
            <a:endParaRPr lang="en-US" sz="4400" dirty="0"/>
          </a:p>
          <a:p>
            <a:r>
              <a:rPr lang="en-US" sz="4400" dirty="0"/>
              <a:t>Late spring refill of reservoirs results in reduced historical spring and early summer peak freshet flows</a:t>
            </a:r>
          </a:p>
          <a:p>
            <a:pPr marL="0" indent="0">
              <a:buNone/>
            </a:pPr>
            <a:endParaRPr lang="en-US" sz="4400" dirty="0"/>
          </a:p>
          <a:p>
            <a:r>
              <a:rPr lang="en-US" sz="4400" dirty="0"/>
              <a:t> Likely increase competition for spring and summer water for fish and river ecosystems, hydrogeneration, agriculture and municipal use</a:t>
            </a:r>
          </a:p>
          <a:p>
            <a:pPr>
              <a:buNone/>
            </a:pPr>
            <a:endParaRPr lang="en-US" dirty="0"/>
          </a:p>
        </p:txBody>
      </p:sp>
    </p:spTree>
    <p:extLst>
      <p:ext uri="{BB962C8B-B14F-4D97-AF65-F5344CB8AC3E}">
        <p14:creationId xmlns:p14="http://schemas.microsoft.com/office/powerpoint/2010/main" val="29704111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4507" y="1252873"/>
            <a:ext cx="3380474" cy="2736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7410"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0000" y="2954337"/>
            <a:ext cx="2068711" cy="2608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7411"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1000" y="1252873"/>
            <a:ext cx="3582591" cy="1987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7412"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6801" y="3657601"/>
            <a:ext cx="3558180" cy="190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7413"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86610" y="2420937"/>
            <a:ext cx="1776412" cy="2152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7414" name="Rectangle 6"/>
          <p:cNvSpPr>
            <a:spLocks/>
          </p:cNvSpPr>
          <p:nvPr/>
        </p:nvSpPr>
        <p:spPr bwMode="auto">
          <a:xfrm>
            <a:off x="3986610" y="2743200"/>
            <a:ext cx="2140346" cy="1195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b"/>
          <a:lstStyle/>
          <a:p>
            <a:r>
              <a:rPr lang="en-US" sz="4200" b="1" dirty="0">
                <a:solidFill>
                  <a:srgbClr val="FFFFFF"/>
                </a:solidFill>
                <a:latin typeface="Arial" charset="0"/>
                <a:cs typeface="Arial" charset="0"/>
                <a:sym typeface="Helvetica Neue" charset="0"/>
              </a:rPr>
              <a:t>Water</a:t>
            </a:r>
          </a:p>
        </p:txBody>
      </p:sp>
      <p:sp>
        <p:nvSpPr>
          <p:cNvPr id="17415" name="Rectangle 7"/>
          <p:cNvSpPr>
            <a:spLocks/>
          </p:cNvSpPr>
          <p:nvPr/>
        </p:nvSpPr>
        <p:spPr bwMode="auto">
          <a:xfrm>
            <a:off x="4714475" y="1393824"/>
            <a:ext cx="2930725" cy="9913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b"/>
          <a:lstStyle/>
          <a:p>
            <a:r>
              <a:rPr lang="en-US" sz="4200" b="1" dirty="0">
                <a:solidFill>
                  <a:srgbClr val="FFFFFF"/>
                </a:solidFill>
                <a:latin typeface="Arial" charset="0"/>
                <a:cs typeface="Arial" charset="0"/>
                <a:sym typeface="Helvetica Neue" charset="0"/>
              </a:rPr>
              <a:t>Salmon</a:t>
            </a:r>
          </a:p>
        </p:txBody>
      </p:sp>
      <p:sp>
        <p:nvSpPr>
          <p:cNvPr id="17416" name="Rectangle 8"/>
          <p:cNvSpPr>
            <a:spLocks/>
          </p:cNvSpPr>
          <p:nvPr/>
        </p:nvSpPr>
        <p:spPr bwMode="auto">
          <a:xfrm>
            <a:off x="5934868" y="2685255"/>
            <a:ext cx="1536700" cy="1624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b"/>
          <a:lstStyle/>
          <a:p>
            <a:r>
              <a:rPr lang="en-US" sz="4200" b="1" dirty="0">
                <a:solidFill>
                  <a:srgbClr val="FFFFFF"/>
                </a:solidFill>
                <a:latin typeface="Arial" charset="0"/>
                <a:cs typeface="Arial" charset="0"/>
                <a:sym typeface="Helvetica Neue" charset="0"/>
              </a:rPr>
              <a:t>Game</a:t>
            </a:r>
          </a:p>
        </p:txBody>
      </p:sp>
      <p:sp>
        <p:nvSpPr>
          <p:cNvPr id="17417" name="Rectangle 9"/>
          <p:cNvSpPr>
            <a:spLocks/>
          </p:cNvSpPr>
          <p:nvPr/>
        </p:nvSpPr>
        <p:spPr bwMode="auto">
          <a:xfrm>
            <a:off x="2813844" y="1990725"/>
            <a:ext cx="15367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b"/>
          <a:lstStyle/>
          <a:p>
            <a:r>
              <a:rPr lang="en-US" sz="4200" b="1" dirty="0">
                <a:solidFill>
                  <a:srgbClr val="FFFFFF"/>
                </a:solidFill>
                <a:latin typeface="Arial" charset="0"/>
                <a:cs typeface="Arial" charset="0"/>
                <a:sym typeface="Helvetica Neue" charset="0"/>
              </a:rPr>
              <a:t>Roots</a:t>
            </a:r>
          </a:p>
        </p:txBody>
      </p:sp>
      <p:sp>
        <p:nvSpPr>
          <p:cNvPr id="17418" name="Rectangle 10"/>
          <p:cNvSpPr>
            <a:spLocks/>
          </p:cNvSpPr>
          <p:nvPr/>
        </p:nvSpPr>
        <p:spPr bwMode="auto">
          <a:xfrm>
            <a:off x="2540000" y="4267200"/>
            <a:ext cx="19304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b"/>
          <a:lstStyle/>
          <a:p>
            <a:r>
              <a:rPr lang="en-US" sz="4200" b="1" dirty="0">
                <a:solidFill>
                  <a:srgbClr val="FFFFFF"/>
                </a:solidFill>
                <a:latin typeface="Arial" charset="0"/>
                <a:cs typeface="Arial" charset="0"/>
                <a:sym typeface="Helvetica Neue" charset="0"/>
              </a:rPr>
              <a:t>Berries</a:t>
            </a:r>
          </a:p>
        </p:txBody>
      </p:sp>
      <p:sp>
        <p:nvSpPr>
          <p:cNvPr id="17419" name="Rectangle 11"/>
          <p:cNvSpPr>
            <a:spLocks noGrp="1" noChangeArrowheads="1"/>
          </p:cNvSpPr>
          <p:nvPr>
            <p:ph type="title"/>
          </p:nvPr>
        </p:nvSpPr>
        <p:spPr>
          <a:xfrm>
            <a:off x="263516" y="1759742"/>
            <a:ext cx="2355460" cy="3475038"/>
          </a:xfrm>
        </p:spPr>
        <p:txBody>
          <a:bodyPr lIns="91440" tIns="45720" rIns="0" bIns="45720"/>
          <a:lstStyle/>
          <a:p>
            <a:pPr algn="l" eaLnBrk="1" hangingPunct="1"/>
            <a:r>
              <a:rPr lang="en-US" sz="5400" b="1" dirty="0" err="1">
                <a:latin typeface="Times New Roman" charset="0"/>
                <a:ea typeface="ヒラギノ明朝 ProN W3" charset="0"/>
                <a:cs typeface="ヒラギノ明朝 ProN W3" charset="0"/>
              </a:rPr>
              <a:t>TribalFirst</a:t>
            </a:r>
            <a:r>
              <a:rPr lang="en-US" sz="5400" b="1" dirty="0">
                <a:latin typeface="Times New Roman" charset="0"/>
                <a:ea typeface="ヒラギノ明朝 ProN W3" charset="0"/>
                <a:cs typeface="ヒラギノ明朝 ProN W3" charset="0"/>
              </a:rPr>
              <a:t> Foods</a:t>
            </a:r>
          </a:p>
        </p:txBody>
      </p:sp>
      <p:pic>
        <p:nvPicPr>
          <p:cNvPr id="14" name="Picture 8">
            <a:extLst>
              <a:ext uri="{FF2B5EF4-FFF2-40B4-BE49-F238E27FC236}">
                <a16:creationId xmlns:a16="http://schemas.microsoft.com/office/drawing/2014/main" id="{980BEDDD-345B-0E49-9C43-7D8F35F3EBD4}"/>
              </a:ext>
            </a:extLst>
          </p:cNvPr>
          <p:cNvPicPr>
            <a:picLocks noChangeArrowheads="1"/>
          </p:cNvPicPr>
          <p:nvPr/>
        </p:nvPicPr>
        <p:blipFill>
          <a:blip r:embed="rId8">
            <a:extLst>
              <a:ext uri="{28A0092B-C50C-407E-A947-70E740481C1C}">
                <a14:useLocalDpi xmlns:a14="http://schemas.microsoft.com/office/drawing/2010/main" val="0"/>
              </a:ext>
            </a:extLst>
          </a:blip>
          <a:srcRect l="2776" t="1956" r="3561" b="9245"/>
          <a:stretch>
            <a:fillRect/>
          </a:stretch>
        </p:blipFill>
        <p:spPr bwMode="auto">
          <a:xfrm>
            <a:off x="1168400" y="5487988"/>
            <a:ext cx="4594622" cy="46466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7" name="Picture 4">
            <a:extLst>
              <a:ext uri="{FF2B5EF4-FFF2-40B4-BE49-F238E27FC236}">
                <a16:creationId xmlns:a16="http://schemas.microsoft.com/office/drawing/2014/main" id="{08C109FE-4CA9-D74D-BA21-121B48BCE08D}"/>
              </a:ext>
            </a:extLst>
          </p:cNvPr>
          <p:cNvPicPr>
            <a:picLocks noChangeArrowheads="1"/>
          </p:cNvPicPr>
          <p:nvPr/>
        </p:nvPicPr>
        <p:blipFill>
          <a:blip r:embed="rId9">
            <a:extLst>
              <a:ext uri="{28A0092B-C50C-407E-A947-70E740481C1C}">
                <a14:useLocalDpi xmlns:a14="http://schemas.microsoft.com/office/drawing/2010/main" val="0"/>
              </a:ext>
            </a:extLst>
          </a:blip>
          <a:srcRect t="5540" b="5760"/>
          <a:stretch>
            <a:fillRect/>
          </a:stretch>
        </p:blipFill>
        <p:spPr bwMode="auto">
          <a:xfrm>
            <a:off x="7835500" y="1252873"/>
            <a:ext cx="5240143" cy="4690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20" name="Picture 5">
            <a:extLst>
              <a:ext uri="{FF2B5EF4-FFF2-40B4-BE49-F238E27FC236}">
                <a16:creationId xmlns:a16="http://schemas.microsoft.com/office/drawing/2014/main" id="{D844F93F-6706-8649-A8C9-74CC26EF27E5}"/>
              </a:ext>
            </a:extLst>
          </p:cNvPr>
          <p:cNvPicPr>
            <a:picLocks noChangeArrowheads="1"/>
          </p:cNvPicPr>
          <p:nvPr/>
        </p:nvPicPr>
        <p:blipFill>
          <a:blip r:embed="rId10">
            <a:extLst>
              <a:ext uri="{28A0092B-C50C-407E-A947-70E740481C1C}">
                <a14:useLocalDpi xmlns:a14="http://schemas.microsoft.com/office/drawing/2010/main" val="0"/>
              </a:ext>
            </a:extLst>
          </a:blip>
          <a:srcRect t="5536" b="5830"/>
          <a:stretch>
            <a:fillRect/>
          </a:stretch>
        </p:blipFill>
        <p:spPr bwMode="auto">
          <a:xfrm>
            <a:off x="6807200" y="5980115"/>
            <a:ext cx="5943600" cy="43410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8" name="TextBox 7">
            <a:extLst>
              <a:ext uri="{FF2B5EF4-FFF2-40B4-BE49-F238E27FC236}">
                <a16:creationId xmlns:a16="http://schemas.microsoft.com/office/drawing/2014/main" id="{3ADD3730-B989-9B41-9B16-453DA4151280}"/>
              </a:ext>
            </a:extLst>
          </p:cNvPr>
          <p:cNvSpPr txBox="1"/>
          <p:nvPr/>
        </p:nvSpPr>
        <p:spPr>
          <a:xfrm>
            <a:off x="-308774" y="483432"/>
            <a:ext cx="12487284" cy="923330"/>
          </a:xfrm>
          <a:prstGeom prst="rect">
            <a:avLst/>
          </a:prstGeom>
          <a:noFill/>
        </p:spPr>
        <p:txBody>
          <a:bodyPr wrap="square" rtlCol="0">
            <a:spAutoFit/>
          </a:bodyPr>
          <a:lstStyle/>
          <a:p>
            <a:r>
              <a:rPr lang="en-US" sz="5400" b="1" dirty="0"/>
              <a:t>Adaptation Tools and Strategies</a:t>
            </a:r>
          </a:p>
        </p:txBody>
      </p:sp>
    </p:spTree>
    <p:extLst>
      <p:ext uri="{BB962C8B-B14F-4D97-AF65-F5344CB8AC3E}">
        <p14:creationId xmlns:p14="http://schemas.microsoft.com/office/powerpoint/2010/main" val="363213784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0" y="-217488"/>
            <a:ext cx="13004800" cy="2276476"/>
          </a:xfrm>
        </p:spPr>
        <p:txBody>
          <a:bodyPr/>
          <a:lstStyle/>
          <a:p>
            <a:r>
              <a:rPr lang="en-US" sz="4000" b="1" dirty="0">
                <a:latin typeface="Times New Roman" charset="0"/>
                <a:ea typeface="MS PGothic" charset="0"/>
              </a:rPr>
              <a:t>CRITFC Climate Goals: Identify, assess and understand future climate change impacts on First Foods</a:t>
            </a:r>
          </a:p>
        </p:txBody>
      </p:sp>
      <p:sp>
        <p:nvSpPr>
          <p:cNvPr id="68610" name="Content Placeholder 2"/>
          <p:cNvSpPr>
            <a:spLocks noGrp="1"/>
          </p:cNvSpPr>
          <p:nvPr>
            <p:ph idx="1"/>
          </p:nvPr>
        </p:nvSpPr>
        <p:spPr>
          <a:xfrm>
            <a:off x="0" y="2276475"/>
            <a:ext cx="13004800" cy="7477125"/>
          </a:xfrm>
        </p:spPr>
        <p:txBody>
          <a:bodyPr/>
          <a:lstStyle/>
          <a:p>
            <a:endParaRPr lang="en-US">
              <a:latin typeface="Times New Roman" charset="0"/>
              <a:ea typeface="MS PGothic" charset="0"/>
            </a:endParaRPr>
          </a:p>
          <a:p>
            <a:pPr>
              <a:buFontTx/>
              <a:buNone/>
            </a:pPr>
            <a:endParaRPr lang="en-US">
              <a:latin typeface="Times New Roman" charset="0"/>
              <a:ea typeface="MS PGothic" charset="0"/>
            </a:endParaRPr>
          </a:p>
          <a:p>
            <a:endParaRPr lang="en-US">
              <a:latin typeface="Times New Roman" charset="0"/>
              <a:ea typeface="MS PGothic" charset="0"/>
            </a:endParaRPr>
          </a:p>
          <a:p>
            <a:endParaRPr lang="en-US">
              <a:latin typeface="Times New Roman" charset="0"/>
              <a:ea typeface="MS PGothic" charset="0"/>
            </a:endParaRPr>
          </a:p>
          <a:p>
            <a:endParaRPr lang="en-US">
              <a:latin typeface="Times New Roman" charset="0"/>
              <a:ea typeface="MS PGothic" charset="0"/>
            </a:endParaRPr>
          </a:p>
          <a:p>
            <a:endParaRPr lang="en-US">
              <a:latin typeface="Times New Roman" charset="0"/>
              <a:ea typeface="MS PGothic" charset="0"/>
            </a:endParaRPr>
          </a:p>
          <a:p>
            <a:endParaRPr lang="en-US">
              <a:latin typeface="Times New Roman" charset="0"/>
              <a:ea typeface="MS PGothic" charset="0"/>
            </a:endParaRPr>
          </a:p>
          <a:p>
            <a:endParaRPr lang="en-US">
              <a:latin typeface="Times New Roman" charset="0"/>
              <a:ea typeface="MS PGothic" charset="0"/>
            </a:endParaRPr>
          </a:p>
          <a:p>
            <a:endParaRPr lang="en-US">
              <a:latin typeface="Times New Roman" charset="0"/>
              <a:ea typeface="MS PGothic" charset="0"/>
            </a:endParaRPr>
          </a:p>
          <a:p>
            <a:endParaRPr lang="en-US">
              <a:latin typeface="Times New Roman" charset="0"/>
              <a:ea typeface="MS PGothic" charset="0"/>
            </a:endParaRPr>
          </a:p>
        </p:txBody>
      </p:sp>
      <p:pic>
        <p:nvPicPr>
          <p:cNvPr id="68611" name="Diagram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77975"/>
            <a:ext cx="13004800" cy="6743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612" name="TextBox 6"/>
          <p:cNvSpPr txBox="1">
            <a:spLocks noChangeArrowheads="1"/>
          </p:cNvSpPr>
          <p:nvPr/>
        </p:nvSpPr>
        <p:spPr bwMode="auto">
          <a:xfrm>
            <a:off x="33338" y="7867650"/>
            <a:ext cx="13004800" cy="1423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30046" tIns="65023" rIns="130046" bIns="65023">
            <a:spAutoFit/>
          </a:bodyPr>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eaLnBrk="1" hangingPunct="1"/>
            <a:endParaRPr lang="en-US"/>
          </a:p>
          <a:p>
            <a:pPr eaLnBrk="1" hangingPunct="1"/>
            <a:r>
              <a:rPr lang="en-US" sz="1800"/>
              <a:t>Climate impact and non-impact pathways linking drivers and adaptation solutions </a:t>
            </a:r>
          </a:p>
          <a:p>
            <a:pPr eaLnBrk="1" hangingPunct="1"/>
            <a:r>
              <a:rPr lang="en-US" sz="1800"/>
              <a:t>( From Brown et al. 2010 "A New Angle on Adaptive Management - Reducing Plausible Vulnerability in the Upper Great Lakes" )</a:t>
            </a:r>
          </a:p>
        </p:txBody>
      </p:sp>
    </p:spTree>
    <p:extLst>
      <p:ext uri="{BB962C8B-B14F-4D97-AF65-F5344CB8AC3E}">
        <p14:creationId xmlns:p14="http://schemas.microsoft.com/office/powerpoint/2010/main" val="12832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bwMode="auto">
          <a:xfrm>
            <a:off x="650240" y="433493"/>
            <a:ext cx="11704320" cy="1842347"/>
          </a:xfrm>
          <a:prstGeom prst="rect">
            <a:avLst/>
          </a:prstGeom>
          <a:noFill/>
          <a:ln>
            <a:noFill/>
            <a:miter lim="800000"/>
            <a:headEnd/>
            <a:tailEnd/>
          </a:ln>
          <a:extLst/>
        </p:spPr>
        <p:txBody>
          <a:bodyPr>
            <a:normAutofit fontScale="90000"/>
          </a:bodyPr>
          <a:lstStyle/>
          <a:p>
            <a:r>
              <a:rPr lang="en-US" sz="5689" b="1" dirty="0"/>
              <a:t>Climate Change- Increase in Radiative Forcing (wave energy reflected to Earth)</a:t>
            </a:r>
          </a:p>
        </p:txBody>
      </p:sp>
      <p:sp>
        <p:nvSpPr>
          <p:cNvPr id="2" name="TextBox 1"/>
          <p:cNvSpPr txBox="1"/>
          <p:nvPr/>
        </p:nvSpPr>
        <p:spPr>
          <a:xfrm>
            <a:off x="406400" y="8453121"/>
            <a:ext cx="12576725" cy="975359"/>
          </a:xfrm>
          <a:prstGeom prst="rect">
            <a:avLst/>
          </a:prstGeom>
          <a:noFill/>
        </p:spPr>
        <p:txBody>
          <a:bodyPr wrap="none" rtlCol="0">
            <a:normAutofit fontScale="77500" lnSpcReduction="20000"/>
          </a:bodyPr>
          <a:lstStyle/>
          <a:p>
            <a:r>
              <a:rPr lang="en-US" sz="4267" b="1" dirty="0"/>
              <a:t>Current CO</a:t>
            </a:r>
            <a:r>
              <a:rPr lang="en-US" sz="4267" b="1" baseline="-25000" dirty="0"/>
              <a:t>2</a:t>
            </a:r>
            <a:r>
              <a:rPr lang="en-US" sz="4267" b="1" dirty="0"/>
              <a:t> levels: &gt; 400 ppm</a:t>
            </a:r>
          </a:p>
          <a:p>
            <a:r>
              <a:rPr lang="en-US" sz="4267" b="1" dirty="0"/>
              <a:t>Most likely range by 2040: 480 (RCP4.5) to 550 ppm (RCP 8.5</a:t>
            </a:r>
            <a:r>
              <a:rPr lang="en-US" sz="4267" dirty="0"/>
              <a:t>)</a:t>
            </a: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58613" y="2167467"/>
            <a:ext cx="11595947" cy="6285653"/>
          </a:xfrm>
        </p:spPr>
      </p:pic>
    </p:spTree>
    <p:extLst>
      <p:ext uri="{BB962C8B-B14F-4D97-AF65-F5344CB8AC3E}">
        <p14:creationId xmlns:p14="http://schemas.microsoft.com/office/powerpoint/2010/main" val="5406153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a:xfrm>
            <a:off x="650875" y="390525"/>
            <a:ext cx="11703050" cy="1209675"/>
          </a:xfrm>
        </p:spPr>
        <p:txBody>
          <a:bodyPr/>
          <a:lstStyle/>
          <a:p>
            <a:r>
              <a:rPr lang="en-US" sz="4800" b="1" dirty="0">
                <a:latin typeface="Times New Roman" charset="0"/>
                <a:ea typeface="MS PGothic" charset="0"/>
              </a:rPr>
              <a:t>CRITFC Information System Model (CIS)</a:t>
            </a:r>
          </a:p>
        </p:txBody>
      </p:sp>
      <p:sp>
        <p:nvSpPr>
          <p:cNvPr id="77826" name="Content Placeholder 2"/>
          <p:cNvSpPr>
            <a:spLocks noGrp="1"/>
          </p:cNvSpPr>
          <p:nvPr>
            <p:ph idx="1"/>
          </p:nvPr>
        </p:nvSpPr>
        <p:spPr>
          <a:xfrm>
            <a:off x="650875" y="762000"/>
            <a:ext cx="11703050" cy="8839200"/>
          </a:xfrm>
        </p:spPr>
        <p:txBody>
          <a:bodyPr/>
          <a:lstStyle/>
          <a:p>
            <a:pPr marL="0" indent="0">
              <a:buNone/>
            </a:pPr>
            <a:endParaRPr lang="en-US" sz="3600" b="1" dirty="0">
              <a:latin typeface="Times New Roman" charset="0"/>
              <a:ea typeface="MS PGothic" charset="0"/>
            </a:endParaRPr>
          </a:p>
          <a:p>
            <a:pPr marL="0" indent="0">
              <a:buNone/>
            </a:pPr>
            <a:r>
              <a:rPr lang="en-US" sz="3600" b="1" i="1" dirty="0">
                <a:latin typeface="Times New Roman" charset="0"/>
                <a:ea typeface="MS PGothic" charset="0"/>
              </a:rPr>
              <a:t>GOAL: Integrate climate change </a:t>
            </a:r>
            <a:r>
              <a:rPr lang="en-US" sz="3600" b="1" i="1" dirty="0" err="1">
                <a:latin typeface="Times New Roman" charset="0"/>
                <a:ea typeface="MS PGothic" charset="0"/>
              </a:rPr>
              <a:t>meterology</a:t>
            </a:r>
            <a:r>
              <a:rPr lang="en-US" sz="3600" b="1" i="1" dirty="0">
                <a:latin typeface="Times New Roman" charset="0"/>
                <a:ea typeface="MS PGothic" charset="0"/>
              </a:rPr>
              <a:t>/hydrology with river operations</a:t>
            </a:r>
          </a:p>
          <a:p>
            <a:r>
              <a:rPr lang="en-US" sz="3600" b="1" dirty="0">
                <a:latin typeface="Times New Roman" charset="0"/>
                <a:ea typeface="MS PGothic" charset="0"/>
              </a:rPr>
              <a:t> </a:t>
            </a:r>
            <a:r>
              <a:rPr lang="en-US" sz="3200" b="1" dirty="0">
                <a:latin typeface="Times New Roman" charset="0"/>
                <a:ea typeface="MS PGothic" charset="0"/>
              </a:rPr>
              <a:t>Simulates ecosystem function, hydrogeneration, flood risk metrics from numerous river operations scenarios quickly from over 100 basin river index sites</a:t>
            </a:r>
          </a:p>
          <a:p>
            <a:endParaRPr lang="en-US" sz="3200" b="1" dirty="0">
              <a:latin typeface="Times New Roman" charset="0"/>
              <a:ea typeface="MS PGothic" charset="0"/>
            </a:endParaRPr>
          </a:p>
          <a:p>
            <a:r>
              <a:rPr lang="en-US" sz="3200" b="1" dirty="0">
                <a:latin typeface="Times New Roman" charset="0"/>
                <a:ea typeface="MS PGothic" charset="0"/>
              </a:rPr>
              <a:t>Contains or has in development sub models (i.e. water quality, water temperature, water particle travel time, spill, fish survival, daily time steps)</a:t>
            </a:r>
          </a:p>
          <a:p>
            <a:endParaRPr lang="en-US" sz="3200" b="1" dirty="0">
              <a:latin typeface="Times New Roman" charset="0"/>
              <a:ea typeface="MS PGothic" charset="0"/>
            </a:endParaRPr>
          </a:p>
          <a:p>
            <a:r>
              <a:rPr lang="en-US" sz="3200" b="1" dirty="0">
                <a:latin typeface="Times New Roman" charset="0"/>
                <a:ea typeface="MS PGothic" charset="0"/>
              </a:rPr>
              <a:t>Identifies vulnerabilities and ecosystem resilience/climate adaptation through alternative modeled scenarios</a:t>
            </a:r>
          </a:p>
          <a:p>
            <a:pPr marL="0" indent="0">
              <a:buNone/>
            </a:pPr>
            <a:endParaRPr lang="en-US" sz="3200" dirty="0">
              <a:latin typeface="Times New Roman" charset="0"/>
              <a:ea typeface="MS PGothic" charset="0"/>
            </a:endParaRPr>
          </a:p>
          <a:p>
            <a:r>
              <a:rPr lang="en-US" sz="3200" b="1" dirty="0">
                <a:latin typeface="Times New Roman" charset="0"/>
                <a:ea typeface="MS PGothic" charset="0"/>
              </a:rPr>
              <a:t> Developing climate adaptive management strategies with tribes</a:t>
            </a:r>
          </a:p>
          <a:p>
            <a:endParaRPr lang="en-US" sz="3600" b="1" dirty="0">
              <a:latin typeface="Times New Roman" charset="0"/>
              <a:ea typeface="MS PGothic" charset="0"/>
            </a:endParaRPr>
          </a:p>
        </p:txBody>
      </p:sp>
    </p:spTree>
    <p:extLst>
      <p:ext uri="{BB962C8B-B14F-4D97-AF65-F5344CB8AC3E}">
        <p14:creationId xmlns:p14="http://schemas.microsoft.com/office/powerpoint/2010/main" val="837161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19076" y="1517650"/>
            <a:ext cx="12785724" cy="7962900"/>
          </a:xfrm>
          <a:prstGeom prst="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130046" tIns="65023" rIns="130046" bIns="65023" anchor="ctr"/>
          <a:lstStyle/>
          <a:p>
            <a:pPr>
              <a:defRPr/>
            </a:pPr>
            <a:endParaRPr lang="en-US"/>
          </a:p>
        </p:txBody>
      </p:sp>
      <p:sp>
        <p:nvSpPr>
          <p:cNvPr id="55" name="TextBox 54"/>
          <p:cNvSpPr txBox="1">
            <a:spLocks noChangeArrowheads="1"/>
          </p:cNvSpPr>
          <p:nvPr/>
        </p:nvSpPr>
        <p:spPr bwMode="auto">
          <a:xfrm>
            <a:off x="541338" y="1517650"/>
            <a:ext cx="2601912" cy="74295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30046" tIns="65023" rIns="130046" bIns="65023">
            <a:spAutoFit/>
          </a:bodyPr>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eaLnBrk="1" hangingPunct="1"/>
            <a:r>
              <a:rPr lang="en-US" sz="2000" b="1"/>
              <a:t>DATA BASE LIBRARIES</a:t>
            </a:r>
          </a:p>
        </p:txBody>
      </p:sp>
      <p:sp>
        <p:nvSpPr>
          <p:cNvPr id="56" name="TextBox 55"/>
          <p:cNvSpPr txBox="1">
            <a:spLocks noChangeArrowheads="1"/>
          </p:cNvSpPr>
          <p:nvPr/>
        </p:nvSpPr>
        <p:spPr bwMode="auto">
          <a:xfrm>
            <a:off x="4117975" y="1517650"/>
            <a:ext cx="2816226" cy="105464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130046" tIns="65023" rIns="130046" bIns="65023">
            <a:spAutoFit/>
          </a:bodyPr>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eaLnBrk="1" hangingPunct="1"/>
            <a:r>
              <a:rPr lang="en-US" sz="2000" b="1" dirty="0"/>
              <a:t>INTEGRATED SOFTWARE  TOOLS/MODULES</a:t>
            </a:r>
          </a:p>
        </p:txBody>
      </p:sp>
      <p:sp>
        <p:nvSpPr>
          <p:cNvPr id="57" name="TextBox 56"/>
          <p:cNvSpPr txBox="1">
            <a:spLocks noChangeArrowheads="1"/>
          </p:cNvSpPr>
          <p:nvPr/>
        </p:nvSpPr>
        <p:spPr bwMode="auto">
          <a:xfrm>
            <a:off x="7694613" y="1517650"/>
            <a:ext cx="2125662" cy="19700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30046" tIns="65023" rIns="130046" bIns="65023">
            <a:spAutoFit/>
          </a:bodyPr>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eaLnBrk="1" hangingPunct="1"/>
            <a:r>
              <a:rPr lang="en-US" sz="2000" b="1"/>
              <a:t>GRAPHICAL  USER INTERFACES (Data Management Tool)</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18763" y="4259263"/>
            <a:ext cx="2019300" cy="132715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18763" y="5808663"/>
            <a:ext cx="2019300" cy="14351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0350" y="7477125"/>
            <a:ext cx="2003425" cy="131445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20350" y="2801938"/>
            <a:ext cx="2035175" cy="1216025"/>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58" name="TextBox 57"/>
          <p:cNvSpPr txBox="1">
            <a:spLocks noChangeArrowheads="1"/>
          </p:cNvSpPr>
          <p:nvPr/>
        </p:nvSpPr>
        <p:spPr bwMode="auto">
          <a:xfrm>
            <a:off x="10404475" y="1517650"/>
            <a:ext cx="2166938" cy="74295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30046" tIns="65023" rIns="130046" bIns="65023">
            <a:spAutoFit/>
          </a:bodyPr>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eaLnBrk="1" hangingPunct="1"/>
            <a:r>
              <a:rPr lang="en-US" sz="2000" b="1"/>
              <a:t>ON-SCREEN RECEPTACLES</a:t>
            </a:r>
          </a:p>
        </p:txBody>
      </p:sp>
      <p:sp>
        <p:nvSpPr>
          <p:cNvPr id="59" name="TextBox 58"/>
          <p:cNvSpPr txBox="1">
            <a:spLocks noChangeArrowheads="1"/>
          </p:cNvSpPr>
          <p:nvPr/>
        </p:nvSpPr>
        <p:spPr bwMode="auto">
          <a:xfrm>
            <a:off x="1778000" y="325438"/>
            <a:ext cx="9493250" cy="1054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30046" tIns="65023" rIns="130046" bIns="65023">
            <a:spAutoFit/>
          </a:bodyPr>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eaLnBrk="1" hangingPunct="1"/>
            <a:r>
              <a:rPr lang="en-US" b="1" dirty="0">
                <a:latin typeface="Times New Roman" panose="02020603050405020304" pitchFamily="18" charset="0"/>
                <a:cs typeface="Times New Roman" panose="02020603050405020304" pitchFamily="18" charset="0"/>
              </a:rPr>
              <a:t>CRITFC Information System  Framework </a:t>
            </a:r>
          </a:p>
          <a:p>
            <a:pPr eaLnBrk="1" hangingPunct="1"/>
            <a:r>
              <a:rPr lang="en-US" b="1" dirty="0">
                <a:latin typeface="Times New Roman" panose="02020603050405020304" pitchFamily="18" charset="0"/>
                <a:cs typeface="Times New Roman" panose="02020603050405020304" pitchFamily="18" charset="0"/>
              </a:rPr>
              <a:t>(Access Data Base Platform)</a:t>
            </a:r>
          </a:p>
        </p:txBody>
      </p:sp>
      <p:cxnSp>
        <p:nvCxnSpPr>
          <p:cNvPr id="9" name="Straight Connector 8"/>
          <p:cNvCxnSpPr/>
          <p:nvPr/>
        </p:nvCxnSpPr>
        <p:spPr>
          <a:xfrm>
            <a:off x="3576638" y="1120775"/>
            <a:ext cx="0" cy="79470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369175" y="1120775"/>
            <a:ext cx="0" cy="79470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0079038" y="1119188"/>
            <a:ext cx="0" cy="7948612"/>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77125" y="5697538"/>
            <a:ext cx="2419350" cy="15462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0" name="TextBox 39"/>
          <p:cNvSpPr txBox="1">
            <a:spLocks noChangeArrowheads="1"/>
          </p:cNvSpPr>
          <p:nvPr/>
        </p:nvSpPr>
        <p:spPr bwMode="auto">
          <a:xfrm>
            <a:off x="3684588" y="2590800"/>
            <a:ext cx="3684587" cy="678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30046" tIns="65023" rIns="130046" bIns="65023">
            <a:spAutoFit/>
          </a:bodyPr>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eaLnBrk="1" hangingPunct="1">
              <a:lnSpc>
                <a:spcPct val="150000"/>
              </a:lnSpc>
            </a:pPr>
            <a:r>
              <a:rPr lang="en-US" sz="1700" b="1" dirty="0"/>
              <a:t>Climate Change  Data Processor </a:t>
            </a:r>
          </a:p>
          <a:p>
            <a:pPr eaLnBrk="1" hangingPunct="1">
              <a:lnSpc>
                <a:spcPct val="150000"/>
              </a:lnSpc>
            </a:pPr>
            <a:r>
              <a:rPr lang="en-US" sz="1700" b="1" dirty="0"/>
              <a:t>HYDSIM</a:t>
            </a:r>
          </a:p>
          <a:p>
            <a:pPr eaLnBrk="1" hangingPunct="1">
              <a:lnSpc>
                <a:spcPct val="150000"/>
              </a:lnSpc>
            </a:pPr>
            <a:r>
              <a:rPr lang="en-US" sz="1700" b="1" dirty="0"/>
              <a:t>Daily Modulator</a:t>
            </a:r>
          </a:p>
          <a:p>
            <a:pPr eaLnBrk="1" hangingPunct="1">
              <a:lnSpc>
                <a:spcPct val="150000"/>
              </a:lnSpc>
            </a:pPr>
            <a:r>
              <a:rPr lang="en-US" sz="1700" b="1" dirty="0"/>
              <a:t>Data Management Tool Graphics</a:t>
            </a:r>
          </a:p>
          <a:p>
            <a:pPr eaLnBrk="1" hangingPunct="1">
              <a:lnSpc>
                <a:spcPct val="150000"/>
              </a:lnSpc>
            </a:pPr>
            <a:r>
              <a:rPr lang="en-US" sz="1700" b="1" dirty="0"/>
              <a:t>Excel Apps (Ecosystem Rule Curves)</a:t>
            </a:r>
          </a:p>
          <a:p>
            <a:pPr eaLnBrk="1" hangingPunct="1">
              <a:lnSpc>
                <a:spcPct val="150000"/>
              </a:lnSpc>
            </a:pPr>
            <a:r>
              <a:rPr lang="en-US" sz="1700" b="1" dirty="0"/>
              <a:t>Excel, Notepad</a:t>
            </a:r>
          </a:p>
          <a:p>
            <a:pPr eaLnBrk="1" hangingPunct="1">
              <a:lnSpc>
                <a:spcPct val="150000"/>
              </a:lnSpc>
            </a:pPr>
            <a:r>
              <a:rPr lang="en-US" sz="1700" b="1" dirty="0"/>
              <a:t>Water Particle Travel Time</a:t>
            </a:r>
          </a:p>
          <a:p>
            <a:pPr eaLnBrk="1" hangingPunct="1">
              <a:lnSpc>
                <a:spcPct val="150000"/>
              </a:lnSpc>
            </a:pPr>
            <a:r>
              <a:rPr lang="en-US" sz="1700" b="1" dirty="0"/>
              <a:t>Fish Passage, Survival *</a:t>
            </a:r>
          </a:p>
          <a:p>
            <a:pPr eaLnBrk="1" hangingPunct="1">
              <a:lnSpc>
                <a:spcPct val="150000"/>
              </a:lnSpc>
            </a:pPr>
            <a:r>
              <a:rPr lang="en-US" sz="1700" b="1" dirty="0"/>
              <a:t>Water Temperature</a:t>
            </a:r>
          </a:p>
          <a:p>
            <a:pPr eaLnBrk="1" hangingPunct="1">
              <a:lnSpc>
                <a:spcPct val="150000"/>
              </a:lnSpc>
            </a:pPr>
            <a:r>
              <a:rPr lang="en-US" sz="1700" b="1" dirty="0"/>
              <a:t>Daily Hydro-Regulation *</a:t>
            </a:r>
          </a:p>
          <a:p>
            <a:pPr eaLnBrk="1" hangingPunct="1">
              <a:lnSpc>
                <a:spcPct val="150000"/>
              </a:lnSpc>
            </a:pPr>
            <a:r>
              <a:rPr lang="en-US" sz="1700" b="1" dirty="0"/>
              <a:t>RESSIM, Volume Forecasting </a:t>
            </a:r>
          </a:p>
          <a:p>
            <a:pPr eaLnBrk="1" hangingPunct="1">
              <a:lnSpc>
                <a:spcPct val="150000"/>
              </a:lnSpc>
            </a:pPr>
            <a:endParaRPr lang="en-US" sz="1700" b="1" dirty="0"/>
          </a:p>
          <a:p>
            <a:pPr eaLnBrk="1" hangingPunct="1">
              <a:lnSpc>
                <a:spcPct val="150000"/>
              </a:lnSpc>
            </a:pPr>
            <a:endParaRPr lang="en-US" sz="1700" b="1" dirty="0"/>
          </a:p>
          <a:p>
            <a:pPr eaLnBrk="1" hangingPunct="1">
              <a:lnSpc>
                <a:spcPct val="150000"/>
              </a:lnSpc>
            </a:pPr>
            <a:endParaRPr lang="en-US" sz="1700" b="1" dirty="0"/>
          </a:p>
          <a:p>
            <a:pPr eaLnBrk="1" hangingPunct="1">
              <a:lnSpc>
                <a:spcPct val="150000"/>
              </a:lnSpc>
            </a:pPr>
            <a:endParaRPr lang="en-US" sz="1700" b="1" dirty="0"/>
          </a:p>
          <a:p>
            <a:pPr eaLnBrk="1" hangingPunct="1">
              <a:lnSpc>
                <a:spcPct val="150000"/>
              </a:lnSpc>
            </a:pPr>
            <a:r>
              <a:rPr lang="en-US" sz="1700" b="1" dirty="0"/>
              <a:t>*Future</a:t>
            </a:r>
          </a:p>
        </p:txBody>
      </p:sp>
      <p:sp>
        <p:nvSpPr>
          <p:cNvPr id="41" name="TextBox 40"/>
          <p:cNvSpPr txBox="1">
            <a:spLocks noChangeArrowheads="1"/>
          </p:cNvSpPr>
          <p:nvPr/>
        </p:nvSpPr>
        <p:spPr bwMode="auto">
          <a:xfrm>
            <a:off x="631825" y="2530475"/>
            <a:ext cx="2692400" cy="2908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30046" tIns="65023" rIns="130046" bIns="65023">
            <a:spAutoFit/>
          </a:bodyPr>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eaLnBrk="1" hangingPunct="1">
              <a:lnSpc>
                <a:spcPct val="150000"/>
              </a:lnSpc>
            </a:pPr>
            <a:r>
              <a:rPr lang="en-US" sz="1700" b="1" dirty="0"/>
              <a:t>Climate Change Flows</a:t>
            </a:r>
          </a:p>
          <a:p>
            <a:pPr eaLnBrk="1" hangingPunct="1">
              <a:lnSpc>
                <a:spcPct val="150000"/>
              </a:lnSpc>
            </a:pPr>
            <a:r>
              <a:rPr lang="en-US" sz="1700" b="1" dirty="0"/>
              <a:t>Modified Flows</a:t>
            </a:r>
          </a:p>
          <a:p>
            <a:pPr eaLnBrk="1" hangingPunct="1">
              <a:lnSpc>
                <a:spcPct val="150000"/>
              </a:lnSpc>
            </a:pPr>
            <a:r>
              <a:rPr lang="en-US" sz="1700" b="1" dirty="0"/>
              <a:t>BPA </a:t>
            </a:r>
            <a:r>
              <a:rPr lang="en-US" sz="1700" b="1" dirty="0" err="1"/>
              <a:t>Hydsim</a:t>
            </a:r>
            <a:r>
              <a:rPr lang="en-US" sz="1700" b="1" dirty="0"/>
              <a:t> input TXT files</a:t>
            </a:r>
          </a:p>
          <a:p>
            <a:pPr eaLnBrk="1" hangingPunct="1">
              <a:lnSpc>
                <a:spcPct val="150000"/>
              </a:lnSpc>
            </a:pPr>
            <a:r>
              <a:rPr lang="en-US" sz="1700" b="1" dirty="0"/>
              <a:t>BPA </a:t>
            </a:r>
            <a:r>
              <a:rPr lang="en-US" sz="1700" b="1" dirty="0" err="1"/>
              <a:t>Hydsim</a:t>
            </a:r>
            <a:r>
              <a:rPr lang="en-US" sz="1700" b="1" dirty="0"/>
              <a:t> Master File</a:t>
            </a:r>
          </a:p>
          <a:p>
            <a:pPr eaLnBrk="1" hangingPunct="1">
              <a:lnSpc>
                <a:spcPct val="150000"/>
              </a:lnSpc>
            </a:pPr>
            <a:r>
              <a:rPr lang="en-US" sz="1700" b="1" dirty="0"/>
              <a:t>Study Results</a:t>
            </a:r>
          </a:p>
          <a:p>
            <a:pPr eaLnBrk="1" hangingPunct="1">
              <a:lnSpc>
                <a:spcPct val="150000"/>
              </a:lnSpc>
            </a:pPr>
            <a:endParaRPr lang="en-US" sz="2000" b="1" dirty="0"/>
          </a:p>
        </p:txBody>
      </p:sp>
      <p:pic>
        <p:nvPicPr>
          <p:cNvPr id="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83475" y="4117975"/>
            <a:ext cx="2413000" cy="1498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3" name="Picture 2" descr="C:\Program Files (x86)\Microsoft Office\MEDIA\CAGCAT10\j0195384.wm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28000" y="7556500"/>
            <a:ext cx="1192213" cy="1155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7941858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03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2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3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26"/>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5" grpId="0" animBg="1"/>
      <p:bldP spid="56" grpId="0" animBg="1"/>
      <p:bldP spid="57" grpId="0" animBg="1"/>
      <p:bldP spid="58" grpId="0" animBg="1"/>
      <p:bldP spid="59" grpId="0" animBg="1"/>
      <p:bldP spid="40"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59654" y="254001"/>
            <a:ext cx="11220136" cy="1138773"/>
          </a:xfrm>
          <a:prstGeom prst="rect">
            <a:avLst/>
          </a:prstGeom>
          <a:solidFill>
            <a:schemeClr val="accent3">
              <a:lumMod val="40000"/>
              <a:lumOff val="60000"/>
            </a:schemeClr>
          </a:solidFill>
        </p:spPr>
        <p:txBody>
          <a:bodyPr wrap="square" rtlCol="0">
            <a:spAutoFit/>
          </a:bodyPr>
          <a:lstStyle/>
          <a:p>
            <a:r>
              <a:rPr lang="en-US" sz="3600" b="1" dirty="0"/>
              <a:t> Rule Curves </a:t>
            </a:r>
            <a:r>
              <a:rPr lang="en-US" sz="3200" b="1" dirty="0"/>
              <a:t>(lowest water years)</a:t>
            </a:r>
          </a:p>
          <a:p>
            <a:pPr algn="ctr"/>
            <a:r>
              <a:rPr lang="en-US" sz="3200" b="1" dirty="0"/>
              <a:t>Ecosystem (yellow), Flood Risk (red}, Power (blue)</a:t>
            </a:r>
          </a:p>
        </p:txBody>
      </p:sp>
      <p:pic>
        <p:nvPicPr>
          <p:cNvPr id="3" name="Picture 2" descr="CaptureSmall.JPG"/>
          <p:cNvPicPr>
            <a:picLocks noChangeAspect="1"/>
          </p:cNvPicPr>
          <p:nvPr/>
        </p:nvPicPr>
        <p:blipFill>
          <a:blip r:embed="rId2" cstate="print"/>
          <a:stretch>
            <a:fillRect/>
          </a:stretch>
        </p:blipFill>
        <p:spPr>
          <a:xfrm>
            <a:off x="-1" y="254001"/>
            <a:ext cx="1300481" cy="1166550"/>
          </a:xfrm>
          <a:prstGeom prst="rect">
            <a:avLst/>
          </a:prstGeom>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0481" y="1625600"/>
            <a:ext cx="259173" cy="237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121" y="1510755"/>
            <a:ext cx="12454669" cy="80396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135248" y="4720251"/>
            <a:ext cx="650240"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Power</a:t>
            </a:r>
          </a:p>
        </p:txBody>
      </p:sp>
      <p:sp>
        <p:nvSpPr>
          <p:cNvPr id="8" name="TextBox 7"/>
          <p:cNvSpPr txBox="1"/>
          <p:nvPr/>
        </p:nvSpPr>
        <p:spPr>
          <a:xfrm>
            <a:off x="2926079" y="4720250"/>
            <a:ext cx="541868"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FR</a:t>
            </a:r>
          </a:p>
        </p:txBody>
      </p:sp>
      <p:sp>
        <p:nvSpPr>
          <p:cNvPr id="9" name="TextBox 8"/>
          <p:cNvSpPr txBox="1"/>
          <p:nvPr/>
        </p:nvSpPr>
        <p:spPr>
          <a:xfrm>
            <a:off x="3684693" y="4720251"/>
            <a:ext cx="975360"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Ecosystem</a:t>
            </a:r>
          </a:p>
        </p:txBody>
      </p:sp>
      <p:sp>
        <p:nvSpPr>
          <p:cNvPr id="14" name="TextBox 13"/>
          <p:cNvSpPr txBox="1"/>
          <p:nvPr/>
        </p:nvSpPr>
        <p:spPr>
          <a:xfrm>
            <a:off x="7987408" y="4720251"/>
            <a:ext cx="650240"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Power</a:t>
            </a:r>
          </a:p>
        </p:txBody>
      </p:sp>
      <p:sp>
        <p:nvSpPr>
          <p:cNvPr id="15" name="TextBox 14"/>
          <p:cNvSpPr txBox="1"/>
          <p:nvPr/>
        </p:nvSpPr>
        <p:spPr>
          <a:xfrm>
            <a:off x="8778239" y="4720250"/>
            <a:ext cx="541868"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FR</a:t>
            </a:r>
          </a:p>
        </p:txBody>
      </p:sp>
      <p:sp>
        <p:nvSpPr>
          <p:cNvPr id="16" name="TextBox 15"/>
          <p:cNvSpPr txBox="1"/>
          <p:nvPr/>
        </p:nvSpPr>
        <p:spPr>
          <a:xfrm>
            <a:off x="9536853" y="4720251"/>
            <a:ext cx="975360"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Ecosystem</a:t>
            </a:r>
          </a:p>
        </p:txBody>
      </p:sp>
      <p:sp>
        <p:nvSpPr>
          <p:cNvPr id="17" name="TextBox 16"/>
          <p:cNvSpPr txBox="1"/>
          <p:nvPr/>
        </p:nvSpPr>
        <p:spPr>
          <a:xfrm>
            <a:off x="2135248" y="8128001"/>
            <a:ext cx="650240"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Power</a:t>
            </a:r>
          </a:p>
        </p:txBody>
      </p:sp>
      <p:sp>
        <p:nvSpPr>
          <p:cNvPr id="18" name="TextBox 17"/>
          <p:cNvSpPr txBox="1"/>
          <p:nvPr/>
        </p:nvSpPr>
        <p:spPr>
          <a:xfrm>
            <a:off x="2926079" y="8128000"/>
            <a:ext cx="541868"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FR</a:t>
            </a:r>
          </a:p>
        </p:txBody>
      </p:sp>
      <p:sp>
        <p:nvSpPr>
          <p:cNvPr id="19" name="TextBox 18"/>
          <p:cNvSpPr txBox="1"/>
          <p:nvPr/>
        </p:nvSpPr>
        <p:spPr>
          <a:xfrm>
            <a:off x="3684693" y="8128001"/>
            <a:ext cx="975360"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Ecosystem</a:t>
            </a:r>
          </a:p>
        </p:txBody>
      </p:sp>
      <p:sp>
        <p:nvSpPr>
          <p:cNvPr id="26" name="TextBox 25"/>
          <p:cNvSpPr txBox="1"/>
          <p:nvPr/>
        </p:nvSpPr>
        <p:spPr>
          <a:xfrm>
            <a:off x="8264741" y="8171204"/>
            <a:ext cx="650240"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Power</a:t>
            </a:r>
          </a:p>
        </p:txBody>
      </p:sp>
      <p:sp>
        <p:nvSpPr>
          <p:cNvPr id="27" name="TextBox 26"/>
          <p:cNvSpPr txBox="1"/>
          <p:nvPr/>
        </p:nvSpPr>
        <p:spPr>
          <a:xfrm>
            <a:off x="9428480" y="8180487"/>
            <a:ext cx="975360" cy="267446"/>
          </a:xfrm>
          <a:prstGeom prst="rect">
            <a:avLst/>
          </a:prstGeom>
          <a:solidFill>
            <a:schemeClr val="bg1">
              <a:lumMod val="85000"/>
            </a:schemeClr>
          </a:solidFill>
        </p:spPr>
        <p:txBody>
          <a:bodyPr wrap="square" rtlCol="0">
            <a:spAutoFit/>
          </a:bodyPr>
          <a:lstStyle/>
          <a:p>
            <a:r>
              <a:rPr lang="en-US" sz="1138" dirty="0">
                <a:latin typeface="Arial Narrow" panose="020B0606020202030204" pitchFamily="34" charset="0"/>
                <a:cs typeface="Arial" panose="020B0604020202020204" pitchFamily="34" charset="0"/>
              </a:rPr>
              <a:t>Ecosystem</a:t>
            </a:r>
          </a:p>
        </p:txBody>
      </p:sp>
    </p:spTree>
    <p:extLst>
      <p:ext uri="{BB962C8B-B14F-4D97-AF65-F5344CB8AC3E}">
        <p14:creationId xmlns:p14="http://schemas.microsoft.com/office/powerpoint/2010/main" val="9259476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a:extLst>
              <a:ext uri="{FF2B5EF4-FFF2-40B4-BE49-F238E27FC236}">
                <a16:creationId xmlns:a16="http://schemas.microsoft.com/office/drawing/2014/main" id="{85BCB7F9-642B-194B-A96A-8476B2F7B8D2}"/>
              </a:ext>
            </a:extLst>
          </p:cNvPr>
          <p:cNvSpPr>
            <a:spLocks noGrp="1"/>
          </p:cNvSpPr>
          <p:nvPr>
            <p:ph type="title"/>
          </p:nvPr>
        </p:nvSpPr>
        <p:spPr>
          <a:xfrm>
            <a:off x="-90311" y="36124"/>
            <a:ext cx="12815147" cy="2817707"/>
          </a:xfrm>
        </p:spPr>
        <p:txBody>
          <a:bodyPr/>
          <a:lstStyle/>
          <a:p>
            <a:r>
              <a:rPr lang="en-US" altLang="en-US" sz="3982" b="1" dirty="0"/>
              <a:t>CIS Model Flows at The </a:t>
            </a:r>
            <a:r>
              <a:rPr lang="en-US" altLang="en-US" sz="3982" b="1" dirty="0" err="1"/>
              <a:t>Dalles</a:t>
            </a:r>
            <a:r>
              <a:rPr lang="en-US" altLang="en-US" sz="3982" b="1" dirty="0"/>
              <a:t> </a:t>
            </a:r>
            <a:br>
              <a:rPr lang="en-US" altLang="en-US" sz="3982" b="1" dirty="0"/>
            </a:br>
            <a:r>
              <a:rPr lang="en-US" altLang="en-US" sz="3982" b="1" dirty="0"/>
              <a:t>(lowest historical runoff years) </a:t>
            </a:r>
            <a:br>
              <a:rPr lang="en-US" altLang="en-US" sz="3982" b="1" dirty="0"/>
            </a:br>
            <a:r>
              <a:rPr lang="en-US" altLang="en-US" sz="3200" b="1" dirty="0">
                <a:solidFill>
                  <a:schemeClr val="tx1"/>
                </a:solidFill>
              </a:rPr>
              <a:t>Unregulated (black),Ecosystem Function (green) </a:t>
            </a:r>
            <a:br>
              <a:rPr lang="en-US" altLang="en-US" sz="3200" b="1" dirty="0">
                <a:solidFill>
                  <a:schemeClr val="tx1"/>
                </a:solidFill>
              </a:rPr>
            </a:br>
            <a:r>
              <a:rPr lang="en-US" altLang="en-US" sz="3200" b="1" dirty="0">
                <a:solidFill>
                  <a:schemeClr val="tx1"/>
                </a:solidFill>
              </a:rPr>
              <a:t>and Current Operations(red)</a:t>
            </a:r>
          </a:p>
        </p:txBody>
      </p:sp>
      <p:pic>
        <p:nvPicPr>
          <p:cNvPr id="24578" name="Picture 2">
            <a:extLst>
              <a:ext uri="{FF2B5EF4-FFF2-40B4-BE49-F238E27FC236}">
                <a16:creationId xmlns:a16="http://schemas.microsoft.com/office/drawing/2014/main" id="{3C505AC8-C313-2B4A-B397-DF5365D081F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4187" y="2853831"/>
            <a:ext cx="13058987" cy="688170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9368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322411E-0702-D34C-897E-0EA8379E2477}"/>
              </a:ext>
            </a:extLst>
          </p:cNvPr>
          <p:cNvPicPr>
            <a:picLocks noGrp="1" noChangeAspect="1" noChangeArrowheads="1"/>
          </p:cNvPicPr>
          <p:nvPr>
            <p:ph idx="1"/>
          </p:nvPr>
        </p:nvPicPr>
        <p:blipFill>
          <a:blip r:embed="rId2"/>
          <a:srcRect/>
          <a:stretch>
            <a:fillRect/>
          </a:stretch>
        </p:blipFill>
        <p:spPr>
          <a:xfrm>
            <a:off x="177800" y="457200"/>
            <a:ext cx="12496800" cy="9296400"/>
          </a:xfrm>
        </p:spPr>
      </p:pic>
      <p:sp>
        <p:nvSpPr>
          <p:cNvPr id="5" name="TextBox 4">
            <a:extLst>
              <a:ext uri="{FF2B5EF4-FFF2-40B4-BE49-F238E27FC236}">
                <a16:creationId xmlns:a16="http://schemas.microsoft.com/office/drawing/2014/main" id="{56CF6B7E-2F81-7E42-95BD-0A5BFCAC9876}"/>
              </a:ext>
            </a:extLst>
          </p:cNvPr>
          <p:cNvSpPr txBox="1"/>
          <p:nvPr/>
        </p:nvSpPr>
        <p:spPr>
          <a:xfrm>
            <a:off x="1168400" y="838200"/>
            <a:ext cx="3962400" cy="3785652"/>
          </a:xfrm>
          <a:prstGeom prst="rect">
            <a:avLst/>
          </a:prstGeom>
          <a:noFill/>
        </p:spPr>
        <p:txBody>
          <a:bodyPr wrap="square" rtlCol="0">
            <a:spAutoFit/>
          </a:bodyPr>
          <a:lstStyle/>
          <a:p>
            <a:r>
              <a:rPr lang="en-US" sz="4000" b="1" dirty="0">
                <a:solidFill>
                  <a:schemeClr val="bg1"/>
                </a:solidFill>
                <a:latin typeface="Calibri" panose="020F0502020204030204" pitchFamily="34" charset="0"/>
              </a:rPr>
              <a:t>Selective Water Withdrawal for</a:t>
            </a:r>
          </a:p>
          <a:p>
            <a:r>
              <a:rPr lang="en-US" sz="4000" b="1" dirty="0">
                <a:solidFill>
                  <a:schemeClr val="bg1"/>
                </a:solidFill>
                <a:latin typeface="Calibri" panose="020F0502020204030204" pitchFamily="34" charset="0"/>
              </a:rPr>
              <a:t> River Temperature Regulation</a:t>
            </a:r>
            <a:br>
              <a:rPr lang="en-US" sz="4000" b="1" dirty="0">
                <a:solidFill>
                  <a:schemeClr val="bg1"/>
                </a:solidFill>
                <a:latin typeface="Calibri" panose="020F0502020204030204" pitchFamily="34" charset="0"/>
              </a:rPr>
            </a:br>
            <a:r>
              <a:rPr lang="en-US" sz="4000" b="1" dirty="0">
                <a:solidFill>
                  <a:schemeClr val="bg1"/>
                </a:solidFill>
                <a:latin typeface="Calibri" panose="020F0502020204030204" pitchFamily="34" charset="0"/>
              </a:rPr>
              <a:t>(</a:t>
            </a:r>
            <a:r>
              <a:rPr lang="en-US" sz="4000" b="1" dirty="0" err="1">
                <a:solidFill>
                  <a:schemeClr val="bg1"/>
                </a:solidFill>
                <a:latin typeface="Calibri" panose="020F0502020204030204" pitchFamily="34" charset="0"/>
              </a:rPr>
              <a:t>Dworshak</a:t>
            </a:r>
            <a:r>
              <a:rPr lang="en-US" sz="4000" b="1" dirty="0">
                <a:solidFill>
                  <a:schemeClr val="bg1"/>
                </a:solidFill>
                <a:latin typeface="Calibri" panose="020F0502020204030204" pitchFamily="34" charset="0"/>
              </a:rPr>
              <a:t> Dam)</a:t>
            </a:r>
          </a:p>
        </p:txBody>
      </p:sp>
    </p:spTree>
    <p:extLst>
      <p:ext uri="{BB962C8B-B14F-4D97-AF65-F5344CB8AC3E}">
        <p14:creationId xmlns:p14="http://schemas.microsoft.com/office/powerpoint/2010/main" val="3405749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E84B9-861B-A44F-83CE-3DE219C45A4D}"/>
              </a:ext>
            </a:extLst>
          </p:cNvPr>
          <p:cNvSpPr>
            <a:spLocks noGrp="1"/>
          </p:cNvSpPr>
          <p:nvPr>
            <p:ph type="title"/>
          </p:nvPr>
        </p:nvSpPr>
        <p:spPr>
          <a:xfrm>
            <a:off x="0" y="390525"/>
            <a:ext cx="13004799" cy="1514475"/>
          </a:xfrm>
        </p:spPr>
        <p:txBody>
          <a:bodyPr/>
          <a:lstStyle/>
          <a:p>
            <a:br>
              <a:rPr lang="en-US" sz="4800" dirty="0"/>
            </a:br>
            <a:r>
              <a:rPr lang="en-US" sz="4800" b="1" dirty="0"/>
              <a:t>Reconnection of Horsetail Creek Floodplain</a:t>
            </a:r>
            <a:br>
              <a:rPr lang="en-US" sz="4800" b="1" dirty="0"/>
            </a:br>
            <a:r>
              <a:rPr lang="en-US" sz="4800" b="1" dirty="0"/>
              <a:t> to Lower Columbia River </a:t>
            </a:r>
            <a:br>
              <a:rPr lang="en-US" sz="4800" b="1" dirty="0"/>
            </a:br>
            <a:r>
              <a:rPr lang="en-US" sz="4000" b="1" dirty="0"/>
              <a:t>(Lower Columbia River Estuary Partnership 2013)</a:t>
            </a:r>
            <a:endParaRPr lang="en-US" sz="4800" b="1" dirty="0"/>
          </a:p>
        </p:txBody>
      </p:sp>
      <p:pic>
        <p:nvPicPr>
          <p:cNvPr id="4" name="Content Placeholder 3">
            <a:extLst>
              <a:ext uri="{FF2B5EF4-FFF2-40B4-BE49-F238E27FC236}">
                <a16:creationId xmlns:a16="http://schemas.microsoft.com/office/drawing/2014/main" id="{6F2C5003-A5E6-E248-8771-E2203BD4A1FF}"/>
              </a:ext>
            </a:extLst>
          </p:cNvPr>
          <p:cNvPicPr>
            <a:picLocks noGrp="1"/>
          </p:cNvPicPr>
          <p:nvPr>
            <p:ph idx="1"/>
          </p:nvPr>
        </p:nvPicPr>
        <p:blipFill>
          <a:blip r:embed="rId2"/>
          <a:srcRect/>
          <a:stretch>
            <a:fillRect/>
          </a:stretch>
        </p:blipFill>
        <p:spPr bwMode="auto">
          <a:xfrm>
            <a:off x="0" y="2682239"/>
            <a:ext cx="13004800" cy="7071361"/>
          </a:xfrm>
          <a:prstGeom prst="rect">
            <a:avLst/>
          </a:prstGeom>
          <a:noFill/>
          <a:ln w="9525">
            <a:noFill/>
            <a:miter lim="800000"/>
            <a:headEnd/>
            <a:tailEnd/>
          </a:ln>
        </p:spPr>
      </p:pic>
    </p:spTree>
    <p:extLst>
      <p:ext uri="{BB962C8B-B14F-4D97-AF65-F5344CB8AC3E}">
        <p14:creationId xmlns:p14="http://schemas.microsoft.com/office/powerpoint/2010/main" val="3129469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txBox="1">
            <a:spLocks noChangeArrowheads="1"/>
          </p:cNvSpPr>
          <p:nvPr/>
        </p:nvSpPr>
        <p:spPr bwMode="auto">
          <a:xfrm>
            <a:off x="8089900" y="1143000"/>
            <a:ext cx="4737100" cy="723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lIns="129972" tIns="64986" rIns="129972" bIns="64986" anchor="ctr"/>
          <a:lstStyle>
            <a:lvl1pPr eaLnBrk="0" hangingPunct="0">
              <a:defRPr sz="3000">
                <a:solidFill>
                  <a:srgbClr val="263750"/>
                </a:solidFill>
                <a:latin typeface="Palatino" charset="0"/>
                <a:ea typeface="ヒラギノ明朝 ProN W3" charset="0"/>
                <a:cs typeface="ヒラギノ明朝 ProN W3" charset="0"/>
                <a:sym typeface="Palatino" charset="0"/>
              </a:defRPr>
            </a:lvl1pPr>
            <a:lvl2pPr marL="742950" indent="-285750" eaLnBrk="0" hangingPunct="0">
              <a:defRPr sz="3000">
                <a:solidFill>
                  <a:srgbClr val="263750"/>
                </a:solidFill>
                <a:latin typeface="Palatino" charset="0"/>
                <a:ea typeface="ヒラギノ明朝 ProN W3" charset="0"/>
                <a:cs typeface="ヒラギノ明朝 ProN W3" charset="0"/>
                <a:sym typeface="Palatino" charset="0"/>
              </a:defRPr>
            </a:lvl2pPr>
            <a:lvl3pPr marL="1143000" indent="-228600" eaLnBrk="0" hangingPunct="0">
              <a:defRPr sz="3000">
                <a:solidFill>
                  <a:srgbClr val="263750"/>
                </a:solidFill>
                <a:latin typeface="Palatino" charset="0"/>
                <a:ea typeface="ヒラギノ明朝 ProN W3" charset="0"/>
                <a:cs typeface="ヒラギノ明朝 ProN W3" charset="0"/>
                <a:sym typeface="Palatino" charset="0"/>
              </a:defRPr>
            </a:lvl3pPr>
            <a:lvl4pPr marL="1600200" indent="-228600" eaLnBrk="0" hangingPunct="0">
              <a:defRPr sz="3000">
                <a:solidFill>
                  <a:srgbClr val="263750"/>
                </a:solidFill>
                <a:latin typeface="Palatino" charset="0"/>
                <a:ea typeface="ヒラギノ明朝 ProN W3" charset="0"/>
                <a:cs typeface="ヒラギノ明朝 ProN W3" charset="0"/>
                <a:sym typeface="Palatino" charset="0"/>
              </a:defRPr>
            </a:lvl4pPr>
            <a:lvl5pPr marL="2057400" indent="-228600" eaLnBrk="0" hangingPunct="0">
              <a:defRPr sz="3000">
                <a:solidFill>
                  <a:srgbClr val="263750"/>
                </a:solidFill>
                <a:latin typeface="Palatino" charset="0"/>
                <a:ea typeface="ヒラギノ明朝 ProN W3" charset="0"/>
                <a:cs typeface="ヒラギノ明朝 ProN W3" charset="0"/>
                <a:sym typeface="Palatino" charset="0"/>
              </a:defRPr>
            </a:lvl5pPr>
            <a:lvl6pPr marL="25146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6pPr>
            <a:lvl7pPr marL="29718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7pPr>
            <a:lvl8pPr marL="34290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8pPr>
            <a:lvl9pPr marL="3886200" indent="-228600" algn="ctr" eaLnBrk="0" fontAlgn="base" hangingPunct="0">
              <a:spcBef>
                <a:spcPct val="0"/>
              </a:spcBef>
              <a:spcAft>
                <a:spcPct val="0"/>
              </a:spcAft>
              <a:defRPr sz="3000">
                <a:solidFill>
                  <a:srgbClr val="263750"/>
                </a:solidFill>
                <a:latin typeface="Palatino" charset="0"/>
                <a:ea typeface="ヒラギノ明朝 ProN W3" charset="0"/>
                <a:cs typeface="ヒラギノ明朝 ProN W3" charset="0"/>
                <a:sym typeface="Palatino" charset="0"/>
              </a:defRPr>
            </a:lvl9pPr>
          </a:lstStyle>
          <a:p>
            <a:pPr algn="l" eaLnBrk="1" hangingPunct="1"/>
            <a:r>
              <a:rPr lang="en-US" sz="5400" b="1" dirty="0">
                <a:solidFill>
                  <a:schemeClr val="tx1"/>
                </a:solidFill>
                <a:latin typeface="Times New Roman" charset="0"/>
                <a:cs typeface="MS PGothic" charset="0"/>
              </a:rPr>
              <a:t>Columbia Basin </a:t>
            </a:r>
            <a:br>
              <a:rPr lang="en-US" sz="5400" b="1" dirty="0">
                <a:solidFill>
                  <a:schemeClr val="tx1"/>
                </a:solidFill>
                <a:latin typeface="Times New Roman" charset="0"/>
                <a:cs typeface="MS PGothic" charset="0"/>
              </a:rPr>
            </a:br>
            <a:r>
              <a:rPr lang="en-US" sz="5400" b="1" dirty="0">
                <a:solidFill>
                  <a:schemeClr val="tx1"/>
                </a:solidFill>
                <a:latin typeface="Times New Roman" charset="0"/>
                <a:cs typeface="MS PGothic" charset="0"/>
              </a:rPr>
              <a:t>Tribes</a:t>
            </a:r>
            <a:br>
              <a:rPr lang="en-US" sz="5400" b="1" dirty="0">
                <a:solidFill>
                  <a:srgbClr val="800000"/>
                </a:solidFill>
                <a:latin typeface="Times New Roman" charset="0"/>
                <a:cs typeface="MS PGothic" charset="0"/>
              </a:rPr>
            </a:br>
            <a:br>
              <a:rPr lang="en-US" sz="1400" b="1" dirty="0">
                <a:solidFill>
                  <a:srgbClr val="000000"/>
                </a:solidFill>
                <a:latin typeface="Times New Roman" charset="0"/>
                <a:cs typeface="MS PGothic" charset="0"/>
              </a:rPr>
            </a:br>
            <a:r>
              <a:rPr lang="en-US" sz="3600" b="1" dirty="0">
                <a:solidFill>
                  <a:srgbClr val="000000"/>
                </a:solidFill>
                <a:latin typeface="Times New Roman" charset="0"/>
                <a:cs typeface="MS PGothic" charset="0"/>
              </a:rPr>
              <a:t>15 tribes with management authorities and responsibilities affected by the Columbia River Treaty</a:t>
            </a:r>
            <a:br>
              <a:rPr lang="en-US" sz="3600" b="1" dirty="0">
                <a:solidFill>
                  <a:srgbClr val="000000"/>
                </a:solidFill>
                <a:latin typeface="Times New Roman" charset="0"/>
                <a:cs typeface="MS PGothic" charset="0"/>
              </a:rPr>
            </a:br>
            <a:br>
              <a:rPr lang="en-US" sz="2000" b="1" dirty="0">
                <a:solidFill>
                  <a:srgbClr val="000000"/>
                </a:solidFill>
                <a:latin typeface="Times New Roman" charset="0"/>
                <a:cs typeface="MS PGothic" charset="0"/>
              </a:rPr>
            </a:br>
            <a:r>
              <a:rPr lang="en-US" sz="2800" b="1" i="1" dirty="0">
                <a:solidFill>
                  <a:srgbClr val="800000"/>
                </a:solidFill>
                <a:latin typeface="Times New Roman" charset="0"/>
                <a:cs typeface="MS PGothic" charset="0"/>
              </a:rPr>
              <a:t>2009 - Formed</a:t>
            </a:r>
            <a:br>
              <a:rPr lang="en-US" sz="2800" b="1" i="1" dirty="0">
                <a:solidFill>
                  <a:srgbClr val="800000"/>
                </a:solidFill>
                <a:latin typeface="Times New Roman" charset="0"/>
                <a:cs typeface="MS PGothic" charset="0"/>
              </a:rPr>
            </a:br>
            <a:r>
              <a:rPr lang="en-US" sz="2800" b="1" i="1" dirty="0">
                <a:solidFill>
                  <a:srgbClr val="800000"/>
                </a:solidFill>
                <a:latin typeface="Times New Roman" charset="0"/>
                <a:cs typeface="MS PGothic" charset="0"/>
              </a:rPr>
              <a:t>2010 - Common Views</a:t>
            </a:r>
          </a:p>
          <a:p>
            <a:pPr algn="l" eaLnBrk="1" hangingPunct="1"/>
            <a:r>
              <a:rPr lang="en-US" sz="2800" b="1" i="1" dirty="0">
                <a:solidFill>
                  <a:srgbClr val="800000"/>
                </a:solidFill>
                <a:latin typeface="Times New Roman" charset="0"/>
                <a:cs typeface="MS PGothic" charset="0"/>
              </a:rPr>
              <a:t>2011 - First Nations G2G</a:t>
            </a:r>
          </a:p>
          <a:p>
            <a:pPr algn="l" eaLnBrk="1" hangingPunct="1"/>
            <a:endParaRPr lang="en-US" sz="3600" i="1" dirty="0">
              <a:solidFill>
                <a:srgbClr val="800000"/>
              </a:solidFill>
              <a:latin typeface="Times New Roman" charset="0"/>
              <a:cs typeface="MS PGothic" charset="0"/>
            </a:endParaRPr>
          </a:p>
        </p:txBody>
      </p:sp>
      <p:pic>
        <p:nvPicPr>
          <p:cNvPr id="87042" name="Picture 1" descr="CRT_map-8x1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3200" y="381000"/>
            <a:ext cx="8143875" cy="937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8857855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E87CD-92D6-E741-AF0D-50F120EEC084}"/>
              </a:ext>
            </a:extLst>
          </p:cNvPr>
          <p:cNvSpPr>
            <a:spLocks noGrp="1"/>
          </p:cNvSpPr>
          <p:nvPr>
            <p:ph type="title"/>
          </p:nvPr>
        </p:nvSpPr>
        <p:spPr>
          <a:xfrm>
            <a:off x="0" y="0"/>
            <a:ext cx="13004800" cy="1408853"/>
          </a:xfrm>
        </p:spPr>
        <p:txBody>
          <a:bodyPr>
            <a:normAutofit fontScale="90000"/>
          </a:bodyPr>
          <a:lstStyle/>
          <a:p>
            <a:pPr eaLnBrk="1" hangingPunct="1">
              <a:defRPr/>
            </a:pPr>
            <a:br>
              <a:rPr lang="en-US" altLang="en-US" sz="5689" dirty="0"/>
            </a:br>
            <a:r>
              <a:rPr lang="en-US" altLang="en-US" sz="4900" b="1" dirty="0">
                <a:solidFill>
                  <a:schemeClr val="tx1"/>
                </a:solidFill>
              </a:rPr>
              <a:t>Columbia Basin Tribes’ Ecosystem Objectives</a:t>
            </a:r>
            <a:br>
              <a:rPr lang="en-US" altLang="en-US" sz="4900" b="1" dirty="0"/>
            </a:br>
            <a:endParaRPr lang="en-US" altLang="en-US" sz="4900" b="1" dirty="0"/>
          </a:p>
        </p:txBody>
      </p:sp>
      <p:sp>
        <p:nvSpPr>
          <p:cNvPr id="3" name="Content Placeholder 2">
            <a:extLst>
              <a:ext uri="{FF2B5EF4-FFF2-40B4-BE49-F238E27FC236}">
                <a16:creationId xmlns:a16="http://schemas.microsoft.com/office/drawing/2014/main" id="{33A70A57-2C79-8C40-AAA1-4A6FF2175BCC}"/>
              </a:ext>
            </a:extLst>
          </p:cNvPr>
          <p:cNvSpPr>
            <a:spLocks noGrp="1"/>
          </p:cNvSpPr>
          <p:nvPr>
            <p:ph idx="1"/>
          </p:nvPr>
        </p:nvSpPr>
        <p:spPr>
          <a:xfrm>
            <a:off x="650240" y="1517227"/>
            <a:ext cx="11704320" cy="8236373"/>
          </a:xfrm>
          <a:extLst>
            <a:ext uri="{FAA26D3D-D897-4be2-8F04-BA451C77F1D7}"/>
          </a:extLst>
        </p:spPr>
        <p:txBody>
          <a:bodyPr rtlCol="0">
            <a:normAutofit fontScale="92500" lnSpcReduction="10000"/>
          </a:bodyPr>
          <a:lstStyle/>
          <a:p>
            <a:pPr fontAlgn="auto">
              <a:spcAft>
                <a:spcPts val="0"/>
              </a:spcAft>
              <a:defRPr/>
            </a:pPr>
            <a:r>
              <a:rPr lang="en-US" b="1" dirty="0">
                <a:ea typeface="+mn-ea"/>
              </a:rPr>
              <a:t>Ensure adequate flood risk protection through floodplain restoration and system operations</a:t>
            </a:r>
          </a:p>
          <a:p>
            <a:pPr marL="0" indent="0" fontAlgn="auto">
              <a:spcAft>
                <a:spcPts val="0"/>
              </a:spcAft>
              <a:buNone/>
              <a:defRPr/>
            </a:pPr>
            <a:endParaRPr lang="en-US" b="1" dirty="0">
              <a:ea typeface="+mn-ea"/>
            </a:endParaRPr>
          </a:p>
          <a:p>
            <a:pPr fontAlgn="auto">
              <a:spcAft>
                <a:spcPts val="0"/>
              </a:spcAft>
              <a:defRPr/>
            </a:pPr>
            <a:r>
              <a:rPr lang="en-US" b="1" dirty="0">
                <a:ea typeface="+mn-ea"/>
              </a:rPr>
              <a:t>Increase reservation storage in winter periods to achieve increased spring and summer flows</a:t>
            </a:r>
          </a:p>
          <a:p>
            <a:pPr fontAlgn="auto">
              <a:spcAft>
                <a:spcPts val="0"/>
              </a:spcAft>
              <a:defRPr/>
            </a:pPr>
            <a:endParaRPr lang="en-US" b="1" dirty="0">
              <a:ea typeface="+mn-ea"/>
            </a:endParaRPr>
          </a:p>
          <a:p>
            <a:pPr fontAlgn="auto">
              <a:spcAft>
                <a:spcPts val="0"/>
              </a:spcAft>
              <a:defRPr/>
            </a:pPr>
            <a:r>
              <a:rPr lang="en-US" b="1" dirty="0">
                <a:ea typeface="+mn-ea"/>
              </a:rPr>
              <a:t> Seek ecosystem and water supply resilience from climate change impacts through adaptation of reservoir storage operations </a:t>
            </a:r>
          </a:p>
          <a:p>
            <a:pPr fontAlgn="auto">
              <a:spcAft>
                <a:spcPts val="0"/>
              </a:spcAft>
              <a:defRPr/>
            </a:pPr>
            <a:endParaRPr lang="en-US" b="1" dirty="0"/>
          </a:p>
          <a:p>
            <a:pPr fontAlgn="auto">
              <a:spcAft>
                <a:spcPts val="0"/>
              </a:spcAft>
              <a:defRPr/>
            </a:pPr>
            <a:r>
              <a:rPr lang="en-US" b="1" dirty="0"/>
              <a:t>I</a:t>
            </a:r>
            <a:r>
              <a:rPr lang="en-US" b="1" dirty="0">
                <a:ea typeface="+mn-ea"/>
              </a:rPr>
              <a:t>mproved fish passage conditions </a:t>
            </a:r>
            <a:r>
              <a:rPr lang="en-US" b="1" dirty="0"/>
              <a:t>and </a:t>
            </a:r>
            <a:r>
              <a:rPr lang="en-US" b="1" dirty="0">
                <a:ea typeface="+mn-ea"/>
              </a:rPr>
              <a:t>reintroduction </a:t>
            </a:r>
          </a:p>
        </p:txBody>
      </p:sp>
    </p:spTree>
    <p:extLst>
      <p:ext uri="{BB962C8B-B14F-4D97-AF65-F5344CB8AC3E}">
        <p14:creationId xmlns:p14="http://schemas.microsoft.com/office/powerpoint/2010/main" val="35982306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CD887D75-1215-654E-A0F3-4F3EE34B936A}"/>
              </a:ext>
            </a:extLst>
          </p:cNvPr>
          <p:cNvPicPr>
            <a:picLocks noGrp="1"/>
          </p:cNvPicPr>
          <p:nvPr>
            <p:ph idx="1"/>
          </p:nvPr>
        </p:nvPicPr>
        <p:blipFill>
          <a:blip r:embed="rId2"/>
          <a:srcRect/>
          <a:stretch>
            <a:fillRect/>
          </a:stretch>
        </p:blipFill>
        <p:spPr bwMode="auto">
          <a:xfrm>
            <a:off x="0" y="533400"/>
            <a:ext cx="13004800" cy="9067800"/>
          </a:xfrm>
          <a:prstGeom prst="rect">
            <a:avLst/>
          </a:prstGeom>
          <a:noFill/>
          <a:ln w="9525">
            <a:noFill/>
            <a:miter lim="800000"/>
            <a:headEnd/>
            <a:tailEnd/>
          </a:ln>
        </p:spPr>
      </p:pic>
    </p:spTree>
    <p:extLst>
      <p:ext uri="{BB962C8B-B14F-4D97-AF65-F5344CB8AC3E}">
        <p14:creationId xmlns:p14="http://schemas.microsoft.com/office/powerpoint/2010/main" val="689413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0" y="268288"/>
            <a:ext cx="11268075" cy="9561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5234" name="Rectangle 2"/>
          <p:cNvSpPr>
            <a:spLocks noGrp="1" noChangeArrowheads="1"/>
          </p:cNvSpPr>
          <p:nvPr>
            <p:ph type="title"/>
          </p:nvPr>
        </p:nvSpPr>
        <p:spPr>
          <a:xfrm>
            <a:off x="3149600" y="85725"/>
            <a:ext cx="9721850" cy="2809875"/>
          </a:xfrm>
        </p:spPr>
        <p:txBody>
          <a:bodyPr/>
          <a:lstStyle/>
          <a:p>
            <a:pPr algn="r" eaLnBrk="1" hangingPunct="1"/>
            <a:r>
              <a:rPr lang="en-US" sz="5400" dirty="0">
                <a:latin typeface="Helvetica Neue Light" charset="0"/>
                <a:ea typeface="ヒラギノ角ゴ ProN W3" charset="0"/>
                <a:cs typeface="ヒラギノ角ゴ ProN W3" charset="0"/>
              </a:rPr>
              <a:t>  		</a:t>
            </a:r>
            <a:r>
              <a:rPr lang="en-US" sz="5400" dirty="0">
                <a:latin typeface="Times New Roman" charset="0"/>
                <a:ea typeface="ヒラギノ角ゴ ProN W3" charset="0"/>
                <a:cs typeface="ヒラギノ角ゴ ProN W3" charset="0"/>
              </a:rPr>
              <a:t>Tribal Climate Change Projects Throughout the Columbia Basin </a:t>
            </a:r>
          </a:p>
        </p:txBody>
      </p:sp>
    </p:spTree>
    <p:extLst>
      <p:ext uri="{BB962C8B-B14F-4D97-AF65-F5344CB8AC3E}">
        <p14:creationId xmlns:p14="http://schemas.microsoft.com/office/powerpoint/2010/main" val="1047212453"/>
      </p:ext>
    </p:extLst>
  </p:cSld>
  <p:clrMapOvr>
    <a:masterClrMapping/>
  </p:clrMapOvr>
  <p:transition spd="slow">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5400" y="533400"/>
            <a:ext cx="13004800" cy="9245600"/>
          </a:xfrm>
          <a:prstGeom prst="rect">
            <a:avLst/>
          </a:prstGeom>
        </p:spPr>
      </p:pic>
    </p:spTree>
    <p:extLst>
      <p:ext uri="{BB962C8B-B14F-4D97-AF65-F5344CB8AC3E}">
        <p14:creationId xmlns:p14="http://schemas.microsoft.com/office/powerpoint/2010/main" val="32780997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p:nvPr>
        </p:nvSpPr>
        <p:spPr>
          <a:xfrm>
            <a:off x="2463800" y="838200"/>
            <a:ext cx="10026650" cy="1625600"/>
          </a:xfrm>
        </p:spPr>
        <p:txBody>
          <a:bodyPr/>
          <a:lstStyle/>
          <a:p>
            <a:pPr algn="l"/>
            <a:r>
              <a:rPr lang="en-US" sz="6000" dirty="0">
                <a:latin typeface="Times New Roman" charset="0"/>
                <a:ea typeface="MS PGothic" charset="0"/>
              </a:rPr>
              <a:t>Nez Perce Tribal Climate </a:t>
            </a:r>
            <a:br>
              <a:rPr lang="en-US" sz="6000" dirty="0">
                <a:latin typeface="Times New Roman" charset="0"/>
                <a:ea typeface="MS PGothic" charset="0"/>
              </a:rPr>
            </a:br>
            <a:r>
              <a:rPr lang="en-US" sz="6000" dirty="0">
                <a:latin typeface="Times New Roman" charset="0"/>
                <a:ea typeface="MS PGothic" charset="0"/>
              </a:rPr>
              <a:t>Change Work</a:t>
            </a:r>
          </a:p>
        </p:txBody>
      </p:sp>
      <p:sp>
        <p:nvSpPr>
          <p:cNvPr id="91138" name="Content Placeholder 2"/>
          <p:cNvSpPr>
            <a:spLocks noGrp="1"/>
          </p:cNvSpPr>
          <p:nvPr>
            <p:ph idx="1"/>
          </p:nvPr>
        </p:nvSpPr>
        <p:spPr>
          <a:xfrm>
            <a:off x="330200" y="2971800"/>
            <a:ext cx="6934200" cy="6400800"/>
          </a:xfrm>
        </p:spPr>
        <p:txBody>
          <a:bodyPr/>
          <a:lstStyle/>
          <a:p>
            <a:pPr>
              <a:spcBef>
                <a:spcPct val="0"/>
              </a:spcBef>
              <a:spcAft>
                <a:spcPts val="1800"/>
              </a:spcAft>
            </a:pPr>
            <a:r>
              <a:rPr lang="en-US" sz="3200" b="1" dirty="0">
                <a:latin typeface="Times New Roman" charset="0"/>
                <a:ea typeface="MS PGothic" charset="0"/>
              </a:rPr>
              <a:t>Completed a Clearwater River </a:t>
            </a:r>
            <a:r>
              <a:rPr lang="en-US" sz="3200" b="1" dirty="0" err="1">
                <a:latin typeface="Times New Roman" charset="0"/>
                <a:ea typeface="MS PGothic" charset="0"/>
              </a:rPr>
              <a:t>Subbasin</a:t>
            </a:r>
            <a:r>
              <a:rPr lang="en-US" sz="3200" b="1" dirty="0">
                <a:latin typeface="Times New Roman" charset="0"/>
                <a:ea typeface="MS PGothic" charset="0"/>
              </a:rPr>
              <a:t> Climate Change Adaptation Plan in 2011</a:t>
            </a:r>
          </a:p>
          <a:p>
            <a:pPr>
              <a:spcBef>
                <a:spcPct val="0"/>
              </a:spcBef>
              <a:spcAft>
                <a:spcPts val="1800"/>
              </a:spcAft>
            </a:pPr>
            <a:r>
              <a:rPr lang="en-US" sz="3200" b="1" dirty="0">
                <a:latin typeface="Times New Roman" charset="0"/>
                <a:ea typeface="MS PGothic" charset="0"/>
              </a:rPr>
              <a:t>Developed a Carbon Sequestration Program</a:t>
            </a:r>
          </a:p>
          <a:p>
            <a:pPr>
              <a:spcBef>
                <a:spcPct val="0"/>
              </a:spcBef>
              <a:spcAft>
                <a:spcPts val="1800"/>
              </a:spcAft>
            </a:pPr>
            <a:r>
              <a:rPr lang="en-US" sz="3200" b="1" dirty="0">
                <a:latin typeface="Times New Roman" charset="0"/>
                <a:ea typeface="MS PGothic" charset="0"/>
              </a:rPr>
              <a:t>Lewiston Orchards Water Exchange Project: Providing cool water thermal refugia in the lower Clearwater River </a:t>
            </a:r>
            <a:r>
              <a:rPr lang="en-US" sz="3200" b="1" dirty="0" err="1">
                <a:latin typeface="Times New Roman" charset="0"/>
                <a:ea typeface="MS PGothic" charset="0"/>
              </a:rPr>
              <a:t>subbasin</a:t>
            </a:r>
            <a:r>
              <a:rPr lang="en-US" sz="3200" b="1" dirty="0">
                <a:latin typeface="Times New Roman" charset="0"/>
                <a:ea typeface="MS PGothic" charset="0"/>
              </a:rPr>
              <a:t> for fish</a:t>
            </a:r>
          </a:p>
          <a:p>
            <a:pPr>
              <a:spcBef>
                <a:spcPct val="0"/>
              </a:spcBef>
              <a:spcAft>
                <a:spcPts val="1800"/>
              </a:spcAft>
            </a:pPr>
            <a:r>
              <a:rPr lang="en-US" sz="3200" b="1" dirty="0">
                <a:latin typeface="Times New Roman" charset="0"/>
                <a:ea typeface="MS PGothic" charset="0"/>
              </a:rPr>
              <a:t>Hired a full-time Climate Change Coordinator</a:t>
            </a:r>
          </a:p>
        </p:txBody>
      </p:sp>
      <p:pic>
        <p:nvPicPr>
          <p:cNvPr id="91139" name="Picture 2" descr="nezperce_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85800"/>
            <a:ext cx="1981200" cy="19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descr="Clearwater River at Dworshak.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64400" y="2819400"/>
            <a:ext cx="5562600" cy="5410200"/>
          </a:xfrm>
          <a:prstGeom prst="rect">
            <a:avLst/>
          </a:prstGeom>
        </p:spPr>
      </p:pic>
    </p:spTree>
    <p:extLst>
      <p:ext uri="{BB962C8B-B14F-4D97-AF65-F5344CB8AC3E}">
        <p14:creationId xmlns:p14="http://schemas.microsoft.com/office/powerpoint/2010/main" val="38769647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a:spLocks noGrp="1"/>
          </p:cNvSpPr>
          <p:nvPr>
            <p:ph type="title"/>
          </p:nvPr>
        </p:nvSpPr>
        <p:spPr>
          <a:xfrm>
            <a:off x="2616200" y="584200"/>
            <a:ext cx="9585325" cy="1625600"/>
          </a:xfrm>
        </p:spPr>
        <p:txBody>
          <a:bodyPr/>
          <a:lstStyle/>
          <a:p>
            <a:pPr algn="l"/>
            <a:r>
              <a:rPr lang="en-US" dirty="0">
                <a:latin typeface="Times New Roman" charset="0"/>
                <a:ea typeface="MS PGothic" charset="0"/>
              </a:rPr>
              <a:t>Umatilla Tribal Climate </a:t>
            </a:r>
            <a:br>
              <a:rPr lang="en-US" dirty="0">
                <a:latin typeface="Times New Roman" charset="0"/>
                <a:ea typeface="MS PGothic" charset="0"/>
              </a:rPr>
            </a:br>
            <a:r>
              <a:rPr lang="en-US" dirty="0">
                <a:latin typeface="Times New Roman" charset="0"/>
                <a:ea typeface="MS PGothic" charset="0"/>
              </a:rPr>
              <a:t>Change Work</a:t>
            </a:r>
          </a:p>
        </p:txBody>
      </p:sp>
      <p:sp>
        <p:nvSpPr>
          <p:cNvPr id="92162" name="Content Placeholder 2"/>
          <p:cNvSpPr>
            <a:spLocks noGrp="1"/>
          </p:cNvSpPr>
          <p:nvPr>
            <p:ph idx="1"/>
          </p:nvPr>
        </p:nvSpPr>
        <p:spPr>
          <a:xfrm>
            <a:off x="330200" y="2438400"/>
            <a:ext cx="7162800" cy="7315200"/>
          </a:xfrm>
        </p:spPr>
        <p:txBody>
          <a:bodyPr/>
          <a:lstStyle/>
          <a:p>
            <a:pPr>
              <a:spcBef>
                <a:spcPct val="0"/>
              </a:spcBef>
              <a:spcAft>
                <a:spcPts val="1800"/>
              </a:spcAft>
            </a:pPr>
            <a:r>
              <a:rPr lang="en-US" sz="2000" b="1" dirty="0">
                <a:latin typeface="Times New Roman" charset="0"/>
                <a:ea typeface="MS PGothic" charset="0"/>
              </a:rPr>
              <a:t>Department of Natural Resources Mission Statement based on First Foods - Developed the Umatilla River Vision in 2008 </a:t>
            </a:r>
          </a:p>
          <a:p>
            <a:pPr>
              <a:spcBef>
                <a:spcPct val="0"/>
              </a:spcBef>
              <a:spcAft>
                <a:spcPts val="1800"/>
              </a:spcAft>
            </a:pPr>
            <a:r>
              <a:rPr lang="en-US" sz="2000" b="1" dirty="0">
                <a:latin typeface="Times New Roman" charset="0"/>
                <a:ea typeface="MS PGothic" charset="0"/>
              </a:rPr>
              <a:t>Completed the Umatilla Basin Climate Assessment Study</a:t>
            </a:r>
          </a:p>
          <a:p>
            <a:pPr>
              <a:spcBef>
                <a:spcPct val="0"/>
              </a:spcBef>
              <a:spcAft>
                <a:spcPts val="1800"/>
              </a:spcAft>
            </a:pPr>
            <a:r>
              <a:rPr lang="en-US" sz="2000" b="1" dirty="0">
                <a:latin typeface="Times New Roman" charset="0"/>
                <a:ea typeface="MS PGothic" charset="0"/>
              </a:rPr>
              <a:t>Gathered Climate Information for Enhanced Tribal Decision-Making and developed a web portal for outreach and education efforts</a:t>
            </a:r>
          </a:p>
          <a:p>
            <a:pPr>
              <a:spcBef>
                <a:spcPct val="0"/>
              </a:spcBef>
              <a:spcAft>
                <a:spcPts val="1800"/>
              </a:spcAft>
            </a:pPr>
            <a:r>
              <a:rPr lang="en-US" sz="2000" b="1" dirty="0">
                <a:latin typeface="Times New Roman" charset="0"/>
                <a:ea typeface="MS PGothic" charset="0"/>
              </a:rPr>
              <a:t>Women’s Food and Climate Change: Looking at climate impacts to the physiological plant community responses and interactions, including diversity and distribution</a:t>
            </a:r>
          </a:p>
          <a:p>
            <a:pPr>
              <a:spcBef>
                <a:spcPct val="0"/>
              </a:spcBef>
              <a:spcAft>
                <a:spcPts val="1800"/>
              </a:spcAft>
            </a:pPr>
            <a:r>
              <a:rPr lang="en-US" sz="2000" b="1" dirty="0">
                <a:latin typeface="Times New Roman" charset="0"/>
                <a:ea typeface="MS PGothic" charset="0"/>
              </a:rPr>
              <a:t>Modeling groundwater and surface water interactions under different climate change scenarios to help in planning for water rights protection in the Umatilla Basin</a:t>
            </a:r>
          </a:p>
          <a:p>
            <a:pPr>
              <a:spcBef>
                <a:spcPct val="0"/>
              </a:spcBef>
              <a:spcAft>
                <a:spcPts val="1800"/>
              </a:spcAft>
            </a:pPr>
            <a:r>
              <a:rPr lang="en-US" sz="2000" b="1" dirty="0">
                <a:latin typeface="Times New Roman" charset="0"/>
                <a:ea typeface="MS PGothic" charset="0"/>
              </a:rPr>
              <a:t>Analyzing future flows in the Umatilla River and floodplain under a changing climate to identify high priority stream and floodplain restoration areas where impacts will have the greatest effect on the First Foods</a:t>
            </a:r>
          </a:p>
        </p:txBody>
      </p:sp>
      <p:pic>
        <p:nvPicPr>
          <p:cNvPr id="92164" name="Picture 1" descr="ctuir_flag_smal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0200" y="685800"/>
            <a:ext cx="2070100" cy="137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165" name="Rectangle 5"/>
          <p:cNvSpPr>
            <a:spLocks noChangeArrowheads="1"/>
          </p:cNvSpPr>
          <p:nvPr/>
        </p:nvSpPr>
        <p:spPr bwMode="auto">
          <a:xfrm>
            <a:off x="11074400" y="7010400"/>
            <a:ext cx="14636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r"/>
            <a:r>
              <a:rPr lang="en-US" sz="1600" i="1">
                <a:latin typeface="Times New Roman" charset="0"/>
                <a:cs typeface="MS PGothic" charset="0"/>
              </a:rPr>
              <a:t>Umatilla River</a:t>
            </a:r>
            <a:endParaRPr lang="en-US" sz="1600" i="1"/>
          </a:p>
        </p:txBody>
      </p:sp>
      <p:pic>
        <p:nvPicPr>
          <p:cNvPr id="2" name="Picture 1" descr="umatilla_ri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6800" y="3200400"/>
            <a:ext cx="5410200" cy="5029200"/>
          </a:xfrm>
          <a:prstGeom prst="rect">
            <a:avLst/>
          </a:prstGeom>
        </p:spPr>
      </p:pic>
    </p:spTree>
    <p:extLst>
      <p:ext uri="{BB962C8B-B14F-4D97-AF65-F5344CB8AC3E}">
        <p14:creationId xmlns:p14="http://schemas.microsoft.com/office/powerpoint/2010/main" val="31993955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a:xfrm>
            <a:off x="1946275" y="736600"/>
            <a:ext cx="10499725" cy="1625600"/>
          </a:xfrm>
        </p:spPr>
        <p:txBody>
          <a:bodyPr/>
          <a:lstStyle/>
          <a:p>
            <a:pPr algn="l"/>
            <a:r>
              <a:rPr lang="en-US" dirty="0">
                <a:latin typeface="Times New Roman" charset="0"/>
                <a:ea typeface="MS PGothic" charset="0"/>
              </a:rPr>
              <a:t>Yakama Nation Climate</a:t>
            </a:r>
            <a:br>
              <a:rPr lang="en-US" dirty="0">
                <a:latin typeface="Times New Roman" charset="0"/>
                <a:ea typeface="MS PGothic" charset="0"/>
              </a:rPr>
            </a:br>
            <a:r>
              <a:rPr lang="en-US" dirty="0">
                <a:latin typeface="Times New Roman" charset="0"/>
                <a:ea typeface="MS PGothic" charset="0"/>
              </a:rPr>
              <a:t> Change Work</a:t>
            </a:r>
          </a:p>
        </p:txBody>
      </p:sp>
      <p:sp>
        <p:nvSpPr>
          <p:cNvPr id="79874" name="Content Placeholder 2"/>
          <p:cNvSpPr>
            <a:spLocks noGrp="1"/>
          </p:cNvSpPr>
          <p:nvPr>
            <p:ph idx="1"/>
          </p:nvPr>
        </p:nvSpPr>
        <p:spPr>
          <a:xfrm>
            <a:off x="650875" y="2743200"/>
            <a:ext cx="5775325" cy="5969000"/>
          </a:xfrm>
        </p:spPr>
        <p:txBody>
          <a:bodyPr/>
          <a:lstStyle/>
          <a:p>
            <a:pPr>
              <a:spcBef>
                <a:spcPts val="0"/>
              </a:spcBef>
              <a:spcAft>
                <a:spcPts val="1800"/>
              </a:spcAft>
              <a:defRPr/>
            </a:pPr>
            <a:r>
              <a:rPr lang="en-US" sz="2800" b="1" dirty="0">
                <a:latin typeface="Times New Roman" charset="0"/>
                <a:ea typeface="MS PGothic" charset="0"/>
              </a:rPr>
              <a:t>Key partner in the development of the Yakima Basin Integrated Water Resource Management Plan which addresses climate change impacts</a:t>
            </a:r>
          </a:p>
          <a:p>
            <a:pPr>
              <a:spcBef>
                <a:spcPts val="0"/>
              </a:spcBef>
              <a:spcAft>
                <a:spcPts val="1800"/>
              </a:spcAft>
              <a:defRPr/>
            </a:pPr>
            <a:r>
              <a:rPr lang="en-US" sz="2800" b="1" dirty="0">
                <a:latin typeface="Times New Roman" charset="0"/>
                <a:ea typeface="MS PGothic" charset="0"/>
              </a:rPr>
              <a:t>Developed a Climate Change Strategic Plan </a:t>
            </a:r>
          </a:p>
          <a:p>
            <a:pPr>
              <a:spcBef>
                <a:spcPts val="0"/>
              </a:spcBef>
              <a:spcAft>
                <a:spcPts val="1800"/>
              </a:spcAft>
              <a:defRPr/>
            </a:pPr>
            <a:r>
              <a:rPr lang="en-US" sz="2800" b="1" dirty="0">
                <a:latin typeface="Times New Roman" charset="0"/>
                <a:ea typeface="MS PGothic" charset="0"/>
              </a:rPr>
              <a:t>Developing a Vulnerability and Risk Assessment for the ceded lands of the Yakama Nation to implement in all management decisions </a:t>
            </a:r>
          </a:p>
          <a:p>
            <a:pPr marL="0" indent="0">
              <a:spcBef>
                <a:spcPts val="0"/>
              </a:spcBef>
              <a:spcAft>
                <a:spcPts val="1800"/>
              </a:spcAft>
              <a:buFontTx/>
              <a:buNone/>
              <a:defRPr/>
            </a:pPr>
            <a:endParaRPr lang="en-US" sz="3200" dirty="0">
              <a:latin typeface="Times New Roman" charset="0"/>
              <a:ea typeface="MS PGothic" charset="0"/>
            </a:endParaRPr>
          </a:p>
        </p:txBody>
      </p:sp>
      <p:pic>
        <p:nvPicPr>
          <p:cNvPr id="93188" name="Picture 1" descr="yakama_logo.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0200" y="609600"/>
            <a:ext cx="1525588" cy="190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descr="IMG_239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000" y="3352800"/>
            <a:ext cx="6477000" cy="5029199"/>
          </a:xfrm>
          <a:prstGeom prst="rect">
            <a:avLst/>
          </a:prstGeom>
        </p:spPr>
      </p:pic>
    </p:spTree>
    <p:extLst>
      <p:ext uri="{BB962C8B-B14F-4D97-AF65-F5344CB8AC3E}">
        <p14:creationId xmlns:p14="http://schemas.microsoft.com/office/powerpoint/2010/main" val="13278911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a:spLocks noGrp="1"/>
          </p:cNvSpPr>
          <p:nvPr>
            <p:ph type="title"/>
          </p:nvPr>
        </p:nvSpPr>
        <p:spPr>
          <a:xfrm>
            <a:off x="3698875" y="609600"/>
            <a:ext cx="8823325" cy="1625600"/>
          </a:xfrm>
        </p:spPr>
        <p:txBody>
          <a:bodyPr/>
          <a:lstStyle/>
          <a:p>
            <a:pPr algn="l"/>
            <a:r>
              <a:rPr lang="en-US" dirty="0">
                <a:latin typeface="Times New Roman" charset="0"/>
                <a:ea typeface="MS PGothic" charset="0"/>
              </a:rPr>
              <a:t>Warm Springs Tribal </a:t>
            </a:r>
            <a:br>
              <a:rPr lang="en-US" dirty="0">
                <a:latin typeface="Times New Roman" charset="0"/>
                <a:ea typeface="MS PGothic" charset="0"/>
              </a:rPr>
            </a:br>
            <a:r>
              <a:rPr lang="en-US" dirty="0">
                <a:latin typeface="Times New Roman" charset="0"/>
                <a:ea typeface="MS PGothic" charset="0"/>
              </a:rPr>
              <a:t>Climate Change Work</a:t>
            </a:r>
          </a:p>
        </p:txBody>
      </p:sp>
      <p:sp>
        <p:nvSpPr>
          <p:cNvPr id="94210" name="Content Placeholder 2"/>
          <p:cNvSpPr>
            <a:spLocks noGrp="1"/>
          </p:cNvSpPr>
          <p:nvPr>
            <p:ph idx="1"/>
          </p:nvPr>
        </p:nvSpPr>
        <p:spPr>
          <a:xfrm>
            <a:off x="406400" y="2819400"/>
            <a:ext cx="6613525" cy="6435725"/>
          </a:xfrm>
        </p:spPr>
        <p:txBody>
          <a:bodyPr/>
          <a:lstStyle/>
          <a:p>
            <a:pPr>
              <a:spcBef>
                <a:spcPct val="0"/>
              </a:spcBef>
              <a:spcAft>
                <a:spcPts val="2400"/>
              </a:spcAft>
            </a:pPr>
            <a:r>
              <a:rPr lang="en-US" sz="2800" b="1" dirty="0">
                <a:latin typeface="Times New Roman" charset="0"/>
                <a:ea typeface="MS PGothic" charset="0"/>
              </a:rPr>
              <a:t>Developing a Climate Change Readiness Program that will study the effects of climate change on water quality, forest harvesting practices and create higher education opportunities for tribal members to conduct research on climate related issues</a:t>
            </a:r>
          </a:p>
          <a:p>
            <a:pPr>
              <a:spcBef>
                <a:spcPct val="0"/>
              </a:spcBef>
              <a:spcAft>
                <a:spcPts val="1800"/>
              </a:spcAft>
            </a:pPr>
            <a:r>
              <a:rPr lang="en-US" sz="2800" b="1" dirty="0">
                <a:latin typeface="Times New Roman" charset="0"/>
                <a:ea typeface="MS PGothic" charset="0"/>
              </a:rPr>
              <a:t>Finalizing a carbon sequestration program with the California Air Resource Board</a:t>
            </a:r>
          </a:p>
          <a:p>
            <a:pPr>
              <a:spcBef>
                <a:spcPct val="0"/>
              </a:spcBef>
              <a:spcAft>
                <a:spcPts val="1800"/>
              </a:spcAft>
            </a:pPr>
            <a:r>
              <a:rPr lang="en-US" sz="2800" b="1" dirty="0">
                <a:latin typeface="Times New Roman" charset="0"/>
                <a:ea typeface="MS PGothic" charset="0"/>
              </a:rPr>
              <a:t>Developing a Vulnerability Assessment for the Warm Springs Reservation</a:t>
            </a:r>
          </a:p>
        </p:txBody>
      </p:sp>
      <p:pic>
        <p:nvPicPr>
          <p:cNvPr id="94211" name="Picture 1" descr="warm_springs.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0" y="757238"/>
            <a:ext cx="3276600" cy="1604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descr="Day2b.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4400" y="2819400"/>
            <a:ext cx="5486400" cy="6705600"/>
          </a:xfrm>
          <a:prstGeom prst="rect">
            <a:avLst/>
          </a:prstGeom>
        </p:spPr>
      </p:pic>
    </p:spTree>
    <p:extLst>
      <p:ext uri="{BB962C8B-B14F-4D97-AF65-F5344CB8AC3E}">
        <p14:creationId xmlns:p14="http://schemas.microsoft.com/office/powerpoint/2010/main" val="11205493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xfrm>
            <a:off x="0" y="304800"/>
            <a:ext cx="13004800" cy="9956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0048" tIns="65024" rIns="130048" bIns="65024" numCol="1" anchor="t" anchorCtr="0" compatLnSpc="1">
            <a:prstTxWarp prst="textNoShape">
              <a:avLst/>
            </a:prstTxWarp>
          </a:bodyPr>
          <a:lstStyle/>
          <a:p>
            <a:r>
              <a:rPr lang="en-US" sz="4551" b="1" dirty="0">
                <a:solidFill>
                  <a:schemeClr val="tx1"/>
                </a:solidFill>
                <a:latin typeface="Times New Roman" panose="02020603050405020304" pitchFamily="18" charset="0"/>
                <a:cs typeface="Times New Roman" panose="02020603050405020304" pitchFamily="18" charset="0"/>
              </a:rPr>
              <a:t>Potential Adaptive Management</a:t>
            </a:r>
            <a:br>
              <a:rPr lang="en-US" sz="4551" b="1" dirty="0">
                <a:solidFill>
                  <a:schemeClr val="tx1"/>
                </a:solidFill>
                <a:latin typeface="Times New Roman" panose="02020603050405020304" pitchFamily="18" charset="0"/>
                <a:cs typeface="Times New Roman" panose="02020603050405020304" pitchFamily="18" charset="0"/>
              </a:rPr>
            </a:br>
            <a:r>
              <a:rPr lang="en-US" sz="4551" b="1" dirty="0">
                <a:solidFill>
                  <a:schemeClr val="tx1"/>
                </a:solidFill>
                <a:latin typeface="Times New Roman" panose="02020603050405020304" pitchFamily="18" charset="0"/>
                <a:cs typeface="Times New Roman" panose="02020603050405020304" pitchFamily="18" charset="0"/>
              </a:rPr>
              <a:t> Strategies/Tools </a:t>
            </a:r>
            <a:r>
              <a:rPr lang="en-US" sz="4551" b="1" dirty="0">
                <a:solidFill>
                  <a:schemeClr val="tx1"/>
                </a:solidFill>
                <a:latin typeface="Calibri"/>
                <a:cs typeface="Calibri"/>
              </a:rPr>
              <a:t>(</a:t>
            </a:r>
            <a:r>
              <a:rPr lang="en-US" sz="4551" b="1" dirty="0">
                <a:solidFill>
                  <a:schemeClr val="tx1"/>
                </a:solidFill>
                <a:latin typeface="Times New Roman" panose="02020603050405020304" pitchFamily="18" charset="0"/>
                <a:cs typeface="Times New Roman" panose="02020603050405020304" pitchFamily="18" charset="0"/>
              </a:rPr>
              <a:t>General)</a:t>
            </a:r>
            <a:endParaRPr lang="en-US" sz="4551" b="1" dirty="0">
              <a:solidFill>
                <a:schemeClr val="bg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300481"/>
            <a:ext cx="13004800" cy="7919720"/>
          </a:xfrm>
        </p:spPr>
        <p:txBody>
          <a:bodyPr>
            <a:noAutofit/>
          </a:bodyPr>
          <a:lstStyle/>
          <a:p>
            <a:pPr>
              <a:defRPr/>
            </a:pPr>
            <a:endParaRPr lang="en-US" sz="3413" b="1" dirty="0">
              <a:latin typeface="Calibri"/>
              <a:cs typeface="Calibri"/>
            </a:endParaRPr>
          </a:p>
          <a:p>
            <a:pPr>
              <a:defRPr/>
            </a:pPr>
            <a:r>
              <a:rPr lang="en-US" sz="4000" b="1" dirty="0">
                <a:latin typeface="Times New Roman" panose="02020603050405020304" pitchFamily="18" charset="0"/>
                <a:cs typeface="Times New Roman" panose="02020603050405020304" pitchFamily="18" charset="0"/>
              </a:rPr>
              <a:t>Reduce winter reservoir drafting by improving flood risk management via better forecasting methods and modifying rule curves for climate change hydrology</a:t>
            </a:r>
          </a:p>
          <a:p>
            <a:pPr marL="0" indent="0">
              <a:buNone/>
              <a:defRPr/>
            </a:pPr>
            <a:endParaRPr lang="en-US" sz="4000" b="1" dirty="0">
              <a:latin typeface="Times New Roman" panose="02020603050405020304" pitchFamily="18" charset="0"/>
              <a:cs typeface="Times New Roman" panose="02020603050405020304" pitchFamily="18" charset="0"/>
            </a:endParaRPr>
          </a:p>
          <a:p>
            <a:pPr>
              <a:defRPr/>
            </a:pPr>
            <a:r>
              <a:rPr lang="en-US" sz="4000" b="1" dirty="0">
                <a:solidFill>
                  <a:schemeClr val="tx2"/>
                </a:solidFill>
                <a:latin typeface="Times New Roman" panose="02020603050405020304" pitchFamily="18" charset="0"/>
                <a:cs typeface="Times New Roman" panose="02020603050405020304" pitchFamily="18" charset="0"/>
              </a:rPr>
              <a:t>Implement water conservation strategies for agriculture and municipal supplies</a:t>
            </a:r>
          </a:p>
          <a:p>
            <a:pPr marL="0" indent="0">
              <a:buNone/>
              <a:defRPr/>
            </a:pPr>
            <a:endParaRPr lang="en-US" sz="4000" b="1" dirty="0">
              <a:latin typeface="Times New Roman" panose="02020603050405020304" pitchFamily="18" charset="0"/>
              <a:cs typeface="Times New Roman" panose="02020603050405020304" pitchFamily="18" charset="0"/>
            </a:endParaRPr>
          </a:p>
          <a:p>
            <a:pPr>
              <a:defRPr/>
            </a:pPr>
            <a:r>
              <a:rPr lang="en-US" sz="4000" b="1" dirty="0">
                <a:latin typeface="Times New Roman" panose="02020603050405020304" pitchFamily="18" charset="0"/>
                <a:cs typeface="Times New Roman" panose="02020603050405020304" pitchFamily="18" charset="0"/>
              </a:rPr>
              <a:t>Increase spring, early summer and late summer flows in river and estuary to reduce temperatures to improve floodplain and groundwater connectivity (50% of mainstem summer flow comes from Canada)</a:t>
            </a:r>
          </a:p>
          <a:p>
            <a:pPr>
              <a:buNone/>
              <a:defRPr/>
            </a:pPr>
            <a:endParaRPr lang="en-US" sz="3413" b="1" dirty="0">
              <a:latin typeface="Calibri"/>
              <a:cs typeface="Calibri"/>
            </a:endParaRPr>
          </a:p>
          <a:p>
            <a:pPr>
              <a:defRPr/>
            </a:pPr>
            <a:endParaRPr lang="en-US" sz="3413" b="1" dirty="0">
              <a:latin typeface="Calibri"/>
              <a:cs typeface="Calibri"/>
            </a:endParaRPr>
          </a:p>
          <a:p>
            <a:pPr>
              <a:defRPr/>
            </a:pPr>
            <a:endParaRPr lang="en-US" sz="3413" b="1" dirty="0">
              <a:latin typeface="Calibri"/>
              <a:cs typeface="Calibri"/>
            </a:endParaRPr>
          </a:p>
          <a:p>
            <a:pPr>
              <a:defRPr/>
            </a:pPr>
            <a:endParaRPr lang="en-US" sz="3413" b="1" dirty="0">
              <a:latin typeface="Calibri"/>
              <a:cs typeface="Calibri"/>
            </a:endParaRPr>
          </a:p>
          <a:p>
            <a:pPr>
              <a:defRPr/>
            </a:pPr>
            <a:r>
              <a:rPr lang="en-US" sz="3413" b="1" dirty="0">
                <a:latin typeface="Calibri"/>
                <a:cs typeface="Calibri"/>
              </a:rPr>
              <a:t>Reduce juvenile fish travel time by increasing flows and spill</a:t>
            </a:r>
          </a:p>
          <a:p>
            <a:pPr>
              <a:defRPr/>
            </a:pPr>
            <a:endParaRPr lang="en-US" sz="3413" b="1" dirty="0">
              <a:latin typeface="Calibri"/>
              <a:cs typeface="Calibri"/>
            </a:endParaRPr>
          </a:p>
          <a:p>
            <a:pPr>
              <a:defRPr/>
            </a:pPr>
            <a:endParaRPr lang="en-US" sz="3413" b="1" dirty="0">
              <a:latin typeface="Calibri"/>
              <a:cs typeface="Calibri"/>
            </a:endParaRPr>
          </a:p>
          <a:p>
            <a:pPr>
              <a:buNone/>
              <a:defRPr/>
            </a:pPr>
            <a:endParaRPr lang="en-US" sz="3413" b="1" dirty="0">
              <a:latin typeface="Calibri"/>
              <a:cs typeface="Calibri"/>
            </a:endParaRPr>
          </a:p>
        </p:txBody>
      </p:sp>
    </p:spTree>
    <p:extLst>
      <p:ext uri="{BB962C8B-B14F-4D97-AF65-F5344CB8AC3E}">
        <p14:creationId xmlns:p14="http://schemas.microsoft.com/office/powerpoint/2010/main" val="34231202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120" b="1" dirty="0"/>
              <a:t>Potential Adaptive Management </a:t>
            </a:r>
            <a:br>
              <a:rPr lang="en-US" sz="5120" b="1" dirty="0"/>
            </a:br>
            <a:r>
              <a:rPr lang="en-US" sz="5120" b="1" dirty="0"/>
              <a:t>Strategies/Tools (Fisheries)</a:t>
            </a:r>
          </a:p>
        </p:txBody>
      </p:sp>
      <p:sp>
        <p:nvSpPr>
          <p:cNvPr id="3" name="Content Placeholder 2"/>
          <p:cNvSpPr>
            <a:spLocks noGrp="1"/>
          </p:cNvSpPr>
          <p:nvPr>
            <p:ph idx="1"/>
          </p:nvPr>
        </p:nvSpPr>
        <p:spPr>
          <a:xfrm>
            <a:off x="0" y="2275840"/>
            <a:ext cx="13004800" cy="7477760"/>
          </a:xfrm>
        </p:spPr>
        <p:txBody>
          <a:bodyPr>
            <a:normAutofit fontScale="92500" lnSpcReduction="10000"/>
          </a:bodyPr>
          <a:lstStyle/>
          <a:p>
            <a:r>
              <a:rPr lang="en-US" sz="4000" b="1" dirty="0">
                <a:latin typeface="Times New Roman" panose="02020603050405020304" pitchFamily="18" charset="0"/>
                <a:cs typeface="Times New Roman" panose="02020603050405020304" pitchFamily="18" charset="0"/>
              </a:rPr>
              <a:t>Reduce juvenile fish travel time by increasing flows and spill</a:t>
            </a:r>
          </a:p>
          <a:p>
            <a:endParaRPr lang="en-US" sz="4000" b="1" dirty="0">
              <a:latin typeface="Times New Roman" panose="02020603050405020304" pitchFamily="18" charset="0"/>
              <a:cs typeface="Times New Roman" panose="02020603050405020304" pitchFamily="18" charset="0"/>
            </a:endParaRPr>
          </a:p>
          <a:p>
            <a:r>
              <a:rPr lang="en-US" sz="4000" b="1" dirty="0"/>
              <a:t>Restore fish access to cooler water habitats</a:t>
            </a:r>
          </a:p>
          <a:p>
            <a:endParaRPr lang="en-US" sz="4000" b="1" dirty="0"/>
          </a:p>
          <a:p>
            <a:r>
              <a:rPr lang="en-US" sz="4000" b="1" dirty="0"/>
              <a:t>Install/implement selective withdrawal at dams to regulate river temperature</a:t>
            </a:r>
          </a:p>
          <a:p>
            <a:endParaRPr lang="en-US" sz="4000" b="1" dirty="0"/>
          </a:p>
          <a:p>
            <a:r>
              <a:rPr lang="en-US" sz="4000" b="1" dirty="0"/>
              <a:t>Implement temperature control modifications in existing dam fishways</a:t>
            </a:r>
          </a:p>
          <a:p>
            <a:pPr marL="0" indent="0">
              <a:buNone/>
            </a:pPr>
            <a:endParaRPr lang="en-US" sz="4000" b="1" dirty="0"/>
          </a:p>
          <a:p>
            <a:r>
              <a:rPr lang="en-US" sz="4000" b="1" dirty="0"/>
              <a:t>Consider new fishway designs that reduce adult and juvenile energy expenditure</a:t>
            </a:r>
          </a:p>
        </p:txBody>
      </p:sp>
    </p:spTree>
    <p:extLst>
      <p:ext uri="{BB962C8B-B14F-4D97-AF65-F5344CB8AC3E}">
        <p14:creationId xmlns:p14="http://schemas.microsoft.com/office/powerpoint/2010/main" val="33664573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904875"/>
          </a:xfrm>
        </p:spPr>
        <p:txBody>
          <a:bodyPr/>
          <a:lstStyle/>
          <a:p>
            <a:r>
              <a:rPr lang="en-US" sz="6000" b="1" dirty="0"/>
              <a:t>Summary</a:t>
            </a:r>
          </a:p>
        </p:txBody>
      </p:sp>
      <p:sp>
        <p:nvSpPr>
          <p:cNvPr id="3" name="Content Placeholder 2"/>
          <p:cNvSpPr>
            <a:spLocks noGrp="1"/>
          </p:cNvSpPr>
          <p:nvPr>
            <p:ph idx="1"/>
          </p:nvPr>
        </p:nvSpPr>
        <p:spPr>
          <a:xfrm>
            <a:off x="0" y="1219200"/>
            <a:ext cx="13004800" cy="8534400"/>
          </a:xfrm>
        </p:spPr>
        <p:txBody>
          <a:bodyPr/>
          <a:lstStyle/>
          <a:p>
            <a:pPr marL="46038" indent="-46038" algn="ctr">
              <a:buNone/>
            </a:pPr>
            <a:r>
              <a:rPr lang="en-US" sz="4400" b="1" dirty="0"/>
              <a:t>Modernize Columbia River System </a:t>
            </a:r>
          </a:p>
          <a:p>
            <a:pPr marL="46038" indent="-46038" algn="ctr">
              <a:buNone/>
            </a:pPr>
            <a:r>
              <a:rPr lang="en-US" sz="4400" b="1" dirty="0"/>
              <a:t>for Climate Change Resilience</a:t>
            </a:r>
          </a:p>
          <a:p>
            <a:pPr marL="46038" indent="-46038" algn="ctr">
              <a:buNone/>
            </a:pPr>
            <a:endParaRPr lang="en-US" sz="4400" u="sng" dirty="0"/>
          </a:p>
          <a:p>
            <a:r>
              <a:rPr lang="en-US" sz="4000" b="1" u="sng" dirty="0"/>
              <a:t>Modify river operations </a:t>
            </a:r>
            <a:r>
              <a:rPr lang="en-US" sz="4000" b="1" dirty="0"/>
              <a:t>to make best use of storage and enhance spring and early summer flows.</a:t>
            </a:r>
          </a:p>
          <a:p>
            <a:r>
              <a:rPr lang="en-US" sz="4000" b="1" u="sng" dirty="0"/>
              <a:t>Modernize flood risk management </a:t>
            </a:r>
            <a:r>
              <a:rPr lang="en-US" sz="4000" b="1" dirty="0"/>
              <a:t>by reconnecting rivers to historical floodplains and updating reservoir flood </a:t>
            </a:r>
            <a:r>
              <a:rPr lang="en-US" sz="4000" b="1" dirty="0" err="1"/>
              <a:t>mangement</a:t>
            </a:r>
            <a:r>
              <a:rPr lang="en-US" sz="4000" b="1" dirty="0"/>
              <a:t>.</a:t>
            </a:r>
          </a:p>
          <a:p>
            <a:r>
              <a:rPr lang="en-US" sz="4000" b="1" u="sng" dirty="0"/>
              <a:t>Implement operational and structural changes </a:t>
            </a:r>
            <a:r>
              <a:rPr lang="en-US" sz="4000" b="1" dirty="0"/>
              <a:t>at dams to promote ecosystem function.</a:t>
            </a:r>
          </a:p>
          <a:p>
            <a:r>
              <a:rPr lang="en-US" sz="4000" b="1" u="sng" dirty="0"/>
              <a:t>Reestablish fish passage </a:t>
            </a:r>
            <a:r>
              <a:rPr lang="en-US" sz="4000" b="1" dirty="0"/>
              <a:t>to colder upper basin watersheds.</a:t>
            </a:r>
          </a:p>
        </p:txBody>
      </p:sp>
    </p:spTree>
    <p:extLst>
      <p:ext uri="{BB962C8B-B14F-4D97-AF65-F5344CB8AC3E}">
        <p14:creationId xmlns:p14="http://schemas.microsoft.com/office/powerpoint/2010/main" val="32518799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p:txBody>
          <a:bodyPr/>
          <a:lstStyle/>
          <a:p>
            <a:r>
              <a:rPr lang="en-US" b="1" dirty="0">
                <a:latin typeface="Times New Roman" charset="0"/>
                <a:ea typeface="MS PGothic" charset="0"/>
              </a:rPr>
              <a:t>Challenges Ahead</a:t>
            </a:r>
          </a:p>
        </p:txBody>
      </p:sp>
      <p:sp>
        <p:nvSpPr>
          <p:cNvPr id="97282" name="Content Placeholder 2"/>
          <p:cNvSpPr>
            <a:spLocks noGrp="1"/>
          </p:cNvSpPr>
          <p:nvPr>
            <p:ph idx="1"/>
          </p:nvPr>
        </p:nvSpPr>
        <p:spPr>
          <a:xfrm>
            <a:off x="819150" y="2373313"/>
            <a:ext cx="11703050" cy="7151687"/>
          </a:xfrm>
        </p:spPr>
        <p:txBody>
          <a:bodyPr/>
          <a:lstStyle/>
          <a:p>
            <a:pPr>
              <a:spcBef>
                <a:spcPct val="0"/>
              </a:spcBef>
              <a:spcAft>
                <a:spcPts val="1800"/>
              </a:spcAft>
            </a:pPr>
            <a:r>
              <a:rPr lang="en-US" sz="4200" b="1" dirty="0">
                <a:latin typeface="Times New Roman" charset="0"/>
                <a:ea typeface="MS PGothic" charset="0"/>
              </a:rPr>
              <a:t>Sustain Funding Availability </a:t>
            </a:r>
          </a:p>
          <a:p>
            <a:pPr>
              <a:spcBef>
                <a:spcPct val="0"/>
              </a:spcBef>
              <a:spcAft>
                <a:spcPts val="1800"/>
              </a:spcAft>
            </a:pPr>
            <a:r>
              <a:rPr lang="en-US" sz="4200" b="1" dirty="0">
                <a:latin typeface="Times New Roman" charset="0"/>
                <a:ea typeface="MS PGothic" charset="0"/>
              </a:rPr>
              <a:t>Lack of Climate Legislation/Policies</a:t>
            </a:r>
          </a:p>
          <a:p>
            <a:pPr>
              <a:spcBef>
                <a:spcPct val="0"/>
              </a:spcBef>
              <a:spcAft>
                <a:spcPts val="600"/>
              </a:spcAft>
            </a:pPr>
            <a:r>
              <a:rPr lang="en-US" sz="4200" b="1" dirty="0">
                <a:latin typeface="Times New Roman" charset="0"/>
                <a:ea typeface="MS PGothic" charset="0"/>
              </a:rPr>
              <a:t>Identify and Protect Priority Salmon Population Strongholds</a:t>
            </a:r>
          </a:p>
          <a:p>
            <a:pPr lvl="2">
              <a:spcBef>
                <a:spcPct val="0"/>
              </a:spcBef>
              <a:spcAft>
                <a:spcPts val="1800"/>
              </a:spcAft>
            </a:pPr>
            <a:r>
              <a:rPr lang="en-US" sz="3200" b="1" dirty="0">
                <a:latin typeface="Times New Roman" charset="0"/>
                <a:ea typeface="MS PGothic" charset="0"/>
              </a:rPr>
              <a:t>Including historical areas that are currently blocked</a:t>
            </a:r>
          </a:p>
          <a:p>
            <a:pPr>
              <a:spcBef>
                <a:spcPct val="0"/>
              </a:spcBef>
              <a:spcAft>
                <a:spcPts val="600"/>
              </a:spcAft>
            </a:pPr>
            <a:r>
              <a:rPr lang="en-US" sz="4200" b="1" dirty="0">
                <a:latin typeface="Times New Roman" charset="0"/>
                <a:ea typeface="MS PGothic" charset="0"/>
              </a:rPr>
              <a:t>Expect and Prepare for Extreme Water Conditions in the Future</a:t>
            </a:r>
          </a:p>
          <a:p>
            <a:pPr lvl="2">
              <a:spcBef>
                <a:spcPct val="0"/>
              </a:spcBef>
              <a:spcAft>
                <a:spcPts val="600"/>
              </a:spcAft>
            </a:pPr>
            <a:r>
              <a:rPr lang="en-US" sz="3200" b="1" dirty="0">
                <a:latin typeface="Times New Roman" charset="0"/>
                <a:ea typeface="MS PGothic" charset="0"/>
              </a:rPr>
              <a:t>Improve planning and zoning regulations</a:t>
            </a:r>
          </a:p>
          <a:p>
            <a:pPr lvl="2">
              <a:spcBef>
                <a:spcPct val="0"/>
              </a:spcBef>
              <a:spcAft>
                <a:spcPts val="600"/>
              </a:spcAft>
            </a:pPr>
            <a:r>
              <a:rPr lang="en-US" sz="3200" b="1" dirty="0">
                <a:latin typeface="Times New Roman" charset="0"/>
                <a:ea typeface="MS PGothic" charset="0"/>
              </a:rPr>
              <a:t>Develop policies to modernize levee systems</a:t>
            </a:r>
          </a:p>
        </p:txBody>
      </p:sp>
    </p:spTree>
    <p:extLst>
      <p:ext uri="{BB962C8B-B14F-4D97-AF65-F5344CB8AC3E}">
        <p14:creationId xmlns:p14="http://schemas.microsoft.com/office/powerpoint/2010/main" val="11592387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2F663-1B4C-7947-9C66-5797D46D1541}"/>
              </a:ext>
            </a:extLst>
          </p:cNvPr>
          <p:cNvSpPr>
            <a:spLocks noGrp="1"/>
          </p:cNvSpPr>
          <p:nvPr>
            <p:ph type="title"/>
          </p:nvPr>
        </p:nvSpPr>
        <p:spPr>
          <a:xfrm>
            <a:off x="117474" y="0"/>
            <a:ext cx="12887325" cy="2819400"/>
          </a:xfrm>
        </p:spPr>
        <p:txBody>
          <a:bodyPr/>
          <a:lstStyle/>
          <a:p>
            <a:br>
              <a:rPr lang="en-US" sz="3600" dirty="0"/>
            </a:br>
            <a:br>
              <a:rPr lang="en-US" sz="3600" dirty="0"/>
            </a:br>
            <a:br>
              <a:rPr lang="en-US" sz="3600" dirty="0"/>
            </a:br>
            <a:br>
              <a:rPr lang="en-US" sz="3600" dirty="0"/>
            </a:br>
            <a:br>
              <a:rPr lang="en-US" sz="3600" dirty="0"/>
            </a:br>
            <a:br>
              <a:rPr lang="en-US" sz="3600" dirty="0"/>
            </a:br>
            <a:r>
              <a:rPr lang="en-US" sz="3600" b="1" dirty="0"/>
              <a:t>IPPC Special Report: </a:t>
            </a:r>
            <a:r>
              <a:rPr lang="en-US" sz="3600" b="1" i="1" dirty="0"/>
              <a:t>Global Warming of 1.5 Degrees </a:t>
            </a:r>
            <a:br>
              <a:rPr lang="en-US" sz="3600" dirty="0"/>
            </a:br>
            <a:br>
              <a:rPr lang="en-US" sz="3600" b="1" i="1" dirty="0"/>
            </a:br>
            <a:r>
              <a:rPr lang="en-US" sz="3600" b="1" i="1" dirty="0"/>
              <a:t>“</a:t>
            </a:r>
            <a:r>
              <a:rPr lang="en-US" sz="3200" b="1" dirty="0"/>
              <a:t>Path will reach 1.5 degrees by 2030”</a:t>
            </a:r>
            <a:br>
              <a:rPr lang="en-US" sz="3200" b="1" dirty="0"/>
            </a:br>
            <a:br>
              <a:rPr lang="en-US" sz="3200" b="1" dirty="0"/>
            </a:br>
            <a:r>
              <a:rPr lang="en-US" sz="3200" b="1" dirty="0"/>
              <a:t>“…rapid, far reaching and unprecedented changes in all aspects of society”</a:t>
            </a:r>
            <a:br>
              <a:rPr lang="en-US" sz="3200" b="1" dirty="0"/>
            </a:br>
            <a:r>
              <a:rPr lang="en-US" sz="3200" b="1" dirty="0"/>
              <a:t>“Urgent, transformational change needed to avoid disastrous levels of global warming on society”</a:t>
            </a:r>
            <a:br>
              <a:rPr lang="en-US" sz="3200" b="1" dirty="0"/>
            </a:br>
            <a:r>
              <a:rPr lang="en-US" sz="3600" dirty="0"/>
              <a:t>  </a:t>
            </a:r>
            <a:br>
              <a:rPr lang="en-US" sz="3600" dirty="0"/>
            </a:br>
            <a:endParaRPr lang="en-US" sz="3600" dirty="0"/>
          </a:p>
        </p:txBody>
      </p:sp>
      <p:pic>
        <p:nvPicPr>
          <p:cNvPr id="4" name="Picture 3">
            <a:extLst>
              <a:ext uri="{FF2B5EF4-FFF2-40B4-BE49-F238E27FC236}">
                <a16:creationId xmlns:a16="http://schemas.microsoft.com/office/drawing/2014/main" id="{A403E1E3-09D2-0247-A7D2-DCDFD84CDEEE}"/>
              </a:ext>
            </a:extLst>
          </p:cNvPr>
          <p:cNvPicPr>
            <a:picLocks noChangeAspect="1"/>
          </p:cNvPicPr>
          <p:nvPr/>
        </p:nvPicPr>
        <p:blipFill>
          <a:blip r:embed="rId2"/>
          <a:stretch>
            <a:fillRect/>
          </a:stretch>
        </p:blipFill>
        <p:spPr>
          <a:xfrm>
            <a:off x="1646236" y="4648200"/>
            <a:ext cx="9829800" cy="5105400"/>
          </a:xfrm>
          <a:prstGeom prst="rect">
            <a:avLst/>
          </a:prstGeom>
        </p:spPr>
      </p:pic>
    </p:spTree>
    <p:extLst>
      <p:ext uri="{BB962C8B-B14F-4D97-AF65-F5344CB8AC3E}">
        <p14:creationId xmlns:p14="http://schemas.microsoft.com/office/powerpoint/2010/main" val="3666551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bwMode="auto">
          <a:xfrm>
            <a:off x="650240" y="541867"/>
            <a:ext cx="11704320" cy="9324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rmAutofit fontScale="90000"/>
          </a:bodyPr>
          <a:lstStyle/>
          <a:p>
            <a:r>
              <a:rPr lang="en-US" sz="4551" b="1" dirty="0"/>
              <a:t>IPCC: </a:t>
            </a:r>
            <a:r>
              <a:rPr lang="en-US" sz="4551" b="1" dirty="0" err="1"/>
              <a:t>Intergovermental</a:t>
            </a:r>
            <a:r>
              <a:rPr lang="en-US" sz="4551" b="1"/>
              <a:t> Panel on Climate Change</a:t>
            </a:r>
          </a:p>
        </p:txBody>
      </p:sp>
      <p:sp>
        <p:nvSpPr>
          <p:cNvPr id="23555" name="Rectangle 4"/>
          <p:cNvSpPr>
            <a:spLocks noGrp="1" noChangeArrowheads="1"/>
          </p:cNvSpPr>
          <p:nvPr>
            <p:ph type="body" sz="half" idx="4294967295"/>
          </p:nvPr>
        </p:nvSpPr>
        <p:spPr bwMode="auto">
          <a:xfrm>
            <a:off x="216747" y="1295400"/>
            <a:ext cx="6719147" cy="8458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90000"/>
              </a:lnSpc>
            </a:pPr>
            <a:r>
              <a:rPr lang="en-US" sz="2844" b="1" dirty="0"/>
              <a:t>Established by the United Nations: 1988</a:t>
            </a:r>
          </a:p>
          <a:p>
            <a:pPr lvl="1">
              <a:lnSpc>
                <a:spcPct val="90000"/>
              </a:lnSpc>
            </a:pPr>
            <a:r>
              <a:rPr lang="en-US" sz="2560" b="1" dirty="0"/>
              <a:t>Lead international research body on climate change</a:t>
            </a:r>
          </a:p>
          <a:p>
            <a:pPr lvl="1">
              <a:lnSpc>
                <a:spcPct val="90000"/>
              </a:lnSpc>
            </a:pPr>
            <a:r>
              <a:rPr lang="en-US" sz="2560" b="1" dirty="0"/>
              <a:t>Reports on State-of-the-Science on climate change and latest/best forecasts every 5-7 years</a:t>
            </a:r>
          </a:p>
          <a:p>
            <a:pPr>
              <a:lnSpc>
                <a:spcPct val="90000"/>
              </a:lnSpc>
            </a:pPr>
            <a:r>
              <a:rPr lang="en-US" sz="2844" b="1" dirty="0"/>
              <a:t>Report (IPCC-AR4) in 2007</a:t>
            </a:r>
          </a:p>
          <a:p>
            <a:pPr lvl="1">
              <a:lnSpc>
                <a:spcPct val="90000"/>
              </a:lnSpc>
            </a:pPr>
            <a:r>
              <a:rPr lang="en-US" sz="2560" b="1" dirty="0"/>
              <a:t>Used about a dozen Global Climate Models (GCMs) from the Coupled Model Inter-comparison Project (CMIP-3)</a:t>
            </a:r>
          </a:p>
          <a:p>
            <a:pPr lvl="1">
              <a:lnSpc>
                <a:spcPct val="90000"/>
              </a:lnSpc>
            </a:pPr>
            <a:endParaRPr lang="en-US" sz="2560" b="1" dirty="0"/>
          </a:p>
          <a:p>
            <a:pPr>
              <a:lnSpc>
                <a:spcPct val="90000"/>
              </a:lnSpc>
            </a:pPr>
            <a:r>
              <a:rPr lang="en-US" sz="2844" b="1" dirty="0"/>
              <a:t>Latest Report (IPPC-AR5) in 2014:</a:t>
            </a:r>
          </a:p>
          <a:p>
            <a:pPr lvl="1">
              <a:lnSpc>
                <a:spcPct val="90000"/>
              </a:lnSpc>
            </a:pPr>
            <a:r>
              <a:rPr lang="en-US" sz="2560" b="1" dirty="0"/>
              <a:t>Used numerous improved  GCMs from the Coupled Model Inter-comparison Project (CMIP-5: i.e. </a:t>
            </a:r>
            <a:r>
              <a:rPr lang="en-US" sz="2560" b="1" dirty="0" err="1"/>
              <a:t>atmospheric,ocean</a:t>
            </a:r>
            <a:r>
              <a:rPr lang="en-US" sz="2560" b="1" dirty="0"/>
              <a:t>,  land models linked, includes effects of other gases)</a:t>
            </a:r>
          </a:p>
          <a:p>
            <a:pPr marL="650875" lvl="1" indent="0">
              <a:lnSpc>
                <a:spcPct val="90000"/>
              </a:lnSpc>
              <a:buNone/>
            </a:pPr>
            <a:endParaRPr lang="en-US" sz="2560" b="1" dirty="0"/>
          </a:p>
          <a:p>
            <a:pPr marL="650875" lvl="1" indent="0">
              <a:lnSpc>
                <a:spcPct val="90000"/>
              </a:lnSpc>
              <a:buNone/>
            </a:pPr>
            <a:r>
              <a:rPr lang="en-US" sz="2800" b="1" dirty="0"/>
              <a:t>Next Assessment: 2022</a:t>
            </a:r>
          </a:p>
          <a:p>
            <a:pPr lvl="1">
              <a:lnSpc>
                <a:spcPct val="90000"/>
              </a:lnSpc>
            </a:pPr>
            <a:endParaRPr lang="en-US" sz="2560" b="1" dirty="0"/>
          </a:p>
          <a:p>
            <a:pPr lvl="1">
              <a:lnSpc>
                <a:spcPct val="90000"/>
              </a:lnSpc>
            </a:pPr>
            <a:endParaRPr lang="en-US" sz="2560" b="1" dirty="0"/>
          </a:p>
          <a:p>
            <a:pPr lvl="1">
              <a:lnSpc>
                <a:spcPct val="90000"/>
              </a:lnSpc>
            </a:pPr>
            <a:endParaRPr lang="en-US" sz="2560" b="1" dirty="0"/>
          </a:p>
          <a:p>
            <a:pPr lvl="1">
              <a:lnSpc>
                <a:spcPct val="90000"/>
              </a:lnSpc>
            </a:pPr>
            <a:endParaRPr lang="en-US" sz="2560" b="1" dirty="0"/>
          </a:p>
          <a:p>
            <a:pPr marL="650875" lvl="1" indent="0">
              <a:lnSpc>
                <a:spcPct val="90000"/>
              </a:lnSpc>
              <a:buNone/>
            </a:pPr>
            <a:endParaRPr lang="en-US" sz="2560" dirty="0"/>
          </a:p>
        </p:txBody>
      </p:sp>
      <p:pic>
        <p:nvPicPr>
          <p:cNvPr id="23556" name="Picture 6" descr="IPCC_4_cove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bwMode="auto">
          <a:xfrm>
            <a:off x="7044267" y="1733973"/>
            <a:ext cx="5852160" cy="769450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esp6389\Desktop\wg1cov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4267" y="1733973"/>
            <a:ext cx="5854418" cy="7775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4279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34AF77-BDB1-5E48-AF72-FBD9D7549804}"/>
              </a:ext>
            </a:extLst>
          </p:cNvPr>
          <p:cNvSpPr>
            <a:spLocks noGrp="1"/>
          </p:cNvSpPr>
          <p:nvPr>
            <p:ph sz="half" idx="1"/>
          </p:nvPr>
        </p:nvSpPr>
        <p:spPr>
          <a:xfrm>
            <a:off x="650240" y="2275842"/>
            <a:ext cx="12024360" cy="6436925"/>
          </a:xfrm>
        </p:spPr>
        <p:txBody>
          <a:bodyPr/>
          <a:lstStyle/>
          <a:p>
            <a:pPr marL="0" indent="0">
              <a:buNone/>
            </a:pPr>
            <a:endParaRPr lang="en-US" dirty="0"/>
          </a:p>
        </p:txBody>
      </p:sp>
      <p:pic>
        <p:nvPicPr>
          <p:cNvPr id="5" name="Picture 4">
            <a:extLst>
              <a:ext uri="{FF2B5EF4-FFF2-40B4-BE49-F238E27FC236}">
                <a16:creationId xmlns:a16="http://schemas.microsoft.com/office/drawing/2014/main" id="{E473C718-6EB6-7149-9168-48597544D005}"/>
              </a:ext>
            </a:extLst>
          </p:cNvPr>
          <p:cNvPicPr>
            <a:picLocks noChangeAspect="1"/>
          </p:cNvPicPr>
          <p:nvPr/>
        </p:nvPicPr>
        <p:blipFill>
          <a:blip r:embed="rId2"/>
          <a:stretch>
            <a:fillRect/>
          </a:stretch>
        </p:blipFill>
        <p:spPr>
          <a:xfrm>
            <a:off x="0" y="0"/>
            <a:ext cx="13004800" cy="9753600"/>
          </a:xfrm>
          <a:prstGeom prst="rect">
            <a:avLst/>
          </a:prstGeom>
        </p:spPr>
      </p:pic>
    </p:spTree>
    <p:extLst>
      <p:ext uri="{BB962C8B-B14F-4D97-AF65-F5344CB8AC3E}">
        <p14:creationId xmlns:p14="http://schemas.microsoft.com/office/powerpoint/2010/main" val="1582470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685800"/>
            <a:ext cx="12788053" cy="1590041"/>
          </a:xfrm>
        </p:spPr>
        <p:txBody>
          <a:bodyPr>
            <a:normAutofit fontScale="90000"/>
          </a:bodyPr>
          <a:lstStyle/>
          <a:p>
            <a:r>
              <a:rPr lang="en-US" b="1" dirty="0"/>
              <a:t>Climate Change Induced Temperature Changes </a:t>
            </a:r>
            <a:r>
              <a:rPr lang="en-US" sz="5057" b="1" dirty="0"/>
              <a:t>(National Climate Assessment 2013)</a:t>
            </a:r>
            <a:br>
              <a:rPr lang="en-US" b="1" dirty="0"/>
            </a:br>
            <a:endParaRPr lang="en-US" b="1" dirty="0"/>
          </a:p>
        </p:txBody>
      </p:sp>
      <p:pic>
        <p:nvPicPr>
          <p:cNvPr id="3" name="Picture 2"/>
          <p:cNvPicPr>
            <a:picLocks noChangeAspect="1"/>
          </p:cNvPicPr>
          <p:nvPr/>
        </p:nvPicPr>
        <p:blipFill>
          <a:blip r:embed="rId2"/>
          <a:stretch>
            <a:fillRect/>
          </a:stretch>
        </p:blipFill>
        <p:spPr>
          <a:xfrm>
            <a:off x="1517227" y="2059093"/>
            <a:ext cx="9536853" cy="7694507"/>
          </a:xfrm>
          <a:prstGeom prst="rect">
            <a:avLst/>
          </a:prstGeom>
        </p:spPr>
      </p:pic>
    </p:spTree>
    <p:extLst>
      <p:ext uri="{BB962C8B-B14F-4D97-AF65-F5344CB8AC3E}">
        <p14:creationId xmlns:p14="http://schemas.microsoft.com/office/powerpoint/2010/main" val="2503267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3EEAD-D8F8-294C-96AC-D94DBAE4D7E1}"/>
              </a:ext>
            </a:extLst>
          </p:cNvPr>
          <p:cNvSpPr>
            <a:spLocks noGrp="1"/>
          </p:cNvSpPr>
          <p:nvPr>
            <p:ph type="title"/>
          </p:nvPr>
        </p:nvSpPr>
        <p:spPr>
          <a:xfrm>
            <a:off x="0" y="390525"/>
            <a:ext cx="12750800" cy="1971676"/>
          </a:xfrm>
        </p:spPr>
        <p:txBody>
          <a:bodyPr/>
          <a:lstStyle/>
          <a:p>
            <a:br>
              <a:rPr lang="en-US" sz="4000" dirty="0"/>
            </a:br>
            <a:br>
              <a:rPr lang="en-US" sz="4000" dirty="0"/>
            </a:br>
            <a:br>
              <a:rPr lang="en-US" sz="4000" dirty="0"/>
            </a:br>
            <a:r>
              <a:rPr lang="en-US" sz="4400" b="1" dirty="0"/>
              <a:t>Steps used to create climate and hydrological projections for Columbia River Basin </a:t>
            </a:r>
            <a:r>
              <a:rPr lang="en-US" sz="3600" b="1" dirty="0"/>
              <a:t>(River Management Joint Operating Committee II 2018)</a:t>
            </a:r>
            <a:br>
              <a:rPr lang="en-US" b="1" dirty="0"/>
            </a:br>
            <a:endParaRPr lang="en-US" dirty="0"/>
          </a:p>
        </p:txBody>
      </p:sp>
      <p:pic>
        <p:nvPicPr>
          <p:cNvPr id="4" name="Picture 3">
            <a:extLst>
              <a:ext uri="{FF2B5EF4-FFF2-40B4-BE49-F238E27FC236}">
                <a16:creationId xmlns:a16="http://schemas.microsoft.com/office/drawing/2014/main" id="{A3874263-4B20-E34A-8FD8-953F7CCB1EC5}"/>
              </a:ext>
            </a:extLst>
          </p:cNvPr>
          <p:cNvPicPr/>
          <p:nvPr/>
        </p:nvPicPr>
        <p:blipFill>
          <a:blip r:embed="rId2">
            <a:extLst>
              <a:ext uri="{28A0092B-C50C-407E-A947-70E740481C1C}">
                <a14:useLocalDpi xmlns:a14="http://schemas.microsoft.com/office/drawing/2010/main" val="0"/>
              </a:ext>
            </a:extLst>
          </a:blip>
          <a:stretch>
            <a:fillRect/>
          </a:stretch>
        </p:blipFill>
        <p:spPr>
          <a:xfrm>
            <a:off x="-127000" y="2895600"/>
            <a:ext cx="13131800" cy="6858000"/>
          </a:xfrm>
          <a:prstGeom prst="rect">
            <a:avLst/>
          </a:prstGeom>
        </p:spPr>
      </p:pic>
    </p:spTree>
    <p:extLst>
      <p:ext uri="{BB962C8B-B14F-4D97-AF65-F5344CB8AC3E}">
        <p14:creationId xmlns:p14="http://schemas.microsoft.com/office/powerpoint/2010/main" val="2914484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3004800" cy="1517227"/>
          </a:xfrm>
        </p:spPr>
        <p:txBody>
          <a:bodyPr>
            <a:noAutofit/>
          </a:bodyPr>
          <a:lstStyle/>
          <a:p>
            <a:br>
              <a:rPr lang="en-US" sz="4551" b="1" dirty="0"/>
            </a:br>
            <a:r>
              <a:rPr lang="en-US" sz="4000" b="1" dirty="0"/>
              <a:t>Comparison of 2007 and 2013 General Circulation Models </a:t>
            </a:r>
            <a:br>
              <a:rPr lang="en-US" sz="4000" b="1" dirty="0"/>
            </a:br>
            <a:r>
              <a:rPr lang="en-US" sz="4000" b="1" dirty="0"/>
              <a:t> Downscaled for the Columbia Basin</a:t>
            </a:r>
          </a:p>
        </p:txBody>
      </p:sp>
      <p:sp>
        <p:nvSpPr>
          <p:cNvPr id="4" name="Content Placeholder 3"/>
          <p:cNvSpPr>
            <a:spLocks noGrp="1"/>
          </p:cNvSpPr>
          <p:nvPr>
            <p:ph sz="half" idx="1"/>
          </p:nvPr>
        </p:nvSpPr>
        <p:spPr>
          <a:xfrm>
            <a:off x="216747" y="8561494"/>
            <a:ext cx="6285653" cy="1517225"/>
          </a:xfrm>
        </p:spPr>
        <p:txBody>
          <a:bodyPr>
            <a:normAutofit/>
          </a:bodyPr>
          <a:lstStyle/>
          <a:p>
            <a:pPr marL="568951" lvl="1" indent="0">
              <a:buNone/>
            </a:pPr>
            <a:r>
              <a:rPr lang="en-US" dirty="0"/>
              <a:t>CMIP 5: +1.2 to 3.8°C</a:t>
            </a:r>
          </a:p>
          <a:p>
            <a:pPr marL="568951" lvl="1" indent="0">
              <a:buNone/>
            </a:pPr>
            <a:r>
              <a:rPr lang="en-US" dirty="0"/>
              <a:t>CMIP 3: +0.8 to 3.2°C</a:t>
            </a:r>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16747" y="1752600"/>
            <a:ext cx="12757090" cy="6834294"/>
          </a:xfrm>
        </p:spPr>
      </p:pic>
      <p:sp>
        <p:nvSpPr>
          <p:cNvPr id="5" name="TextBox 4"/>
          <p:cNvSpPr txBox="1"/>
          <p:nvPr/>
        </p:nvSpPr>
        <p:spPr>
          <a:xfrm rot="10800000" flipV="1">
            <a:off x="7044268" y="8509834"/>
            <a:ext cx="5310293" cy="1142749"/>
          </a:xfrm>
          <a:prstGeom prst="rect">
            <a:avLst/>
          </a:prstGeom>
          <a:noFill/>
        </p:spPr>
        <p:txBody>
          <a:bodyPr wrap="square" rtlCol="0">
            <a:spAutoFit/>
          </a:bodyPr>
          <a:lstStyle/>
          <a:p>
            <a:r>
              <a:rPr lang="en-US" sz="3413" dirty="0"/>
              <a:t>Rupp et al. 2013; </a:t>
            </a:r>
            <a:r>
              <a:rPr lang="en-US" sz="3413" dirty="0" err="1"/>
              <a:t>Abatzoglou</a:t>
            </a:r>
            <a:r>
              <a:rPr lang="en-US" sz="3413" dirty="0"/>
              <a:t> 2012</a:t>
            </a:r>
          </a:p>
        </p:txBody>
      </p:sp>
    </p:spTree>
    <p:extLst>
      <p:ext uri="{BB962C8B-B14F-4D97-AF65-F5344CB8AC3E}">
        <p14:creationId xmlns:p14="http://schemas.microsoft.com/office/powerpoint/2010/main" val="3917369110"/>
      </p:ext>
    </p:extLst>
  </p:cSld>
  <p:clrMapOvr>
    <a:masterClrMapping/>
  </p:clrMapOvr>
</p:sld>
</file>

<file path=ppt/theme/theme1.xml><?xml version="1.0" encoding="utf-8"?>
<a:theme xmlns:a="http://schemas.openxmlformats.org/drawingml/2006/main" name="2013 05 11 Lumley LCEP Summit CRT-j5c">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4763</TotalTime>
  <Pages>0</Pages>
  <Words>1412</Words>
  <Characters>0</Characters>
  <Application>Microsoft Macintosh PowerPoint</Application>
  <PresentationFormat>Custom</PresentationFormat>
  <Lines>0</Lines>
  <Paragraphs>243</Paragraphs>
  <Slides>48</Slides>
  <Notes>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48</vt:i4>
      </vt:variant>
    </vt:vector>
  </HeadingPairs>
  <TitlesOfParts>
    <vt:vector size="58" baseType="lpstr">
      <vt:lpstr>Arial</vt:lpstr>
      <vt:lpstr>Arial Narrow</vt:lpstr>
      <vt:lpstr>Calibri</vt:lpstr>
      <vt:lpstr>Candara</vt:lpstr>
      <vt:lpstr>Helvetica Neue</vt:lpstr>
      <vt:lpstr>Helvetica Neue Light</vt:lpstr>
      <vt:lpstr>Open sans</vt:lpstr>
      <vt:lpstr>Palatino</vt:lpstr>
      <vt:lpstr>Times New Roman</vt:lpstr>
      <vt:lpstr>2013 05 11 Lumley LCEP Summit CRT-j5c</vt:lpstr>
      <vt:lpstr>  Climate Change and Columbia River Resources   Columbia River Inter-Tribal Fish Commission</vt:lpstr>
      <vt:lpstr>- Understanding Climate Change  - Defining Natural Resource Vulnerability       to Climate Change  - Adaptive Management Frameworks,         Strategies and Tools  -  Collaborative Challenges   </vt:lpstr>
      <vt:lpstr>Climate Change- Increase in Radiative Forcing (wave energy reflected to Earth)</vt:lpstr>
      <vt:lpstr>PowerPoint Presentation</vt:lpstr>
      <vt:lpstr>IPCC: Intergovermental Panel on Climate Change</vt:lpstr>
      <vt:lpstr>PowerPoint Presentation</vt:lpstr>
      <vt:lpstr>Climate Change Induced Temperature Changes (National Climate Assessment 2013) </vt:lpstr>
      <vt:lpstr>   Steps used to create climate and hydrological projections for Columbia River Basin (River Management Joint Operating Committee II 2018) </vt:lpstr>
      <vt:lpstr> Comparison of 2007 and 2013 General Circulation Models   Downscaled for the Columbia Basin</vt:lpstr>
      <vt:lpstr> PNW Air Temperature Difference from 1950-1999 average (from Rupp 2014)</vt:lpstr>
      <vt:lpstr>PowerPoint Presentation</vt:lpstr>
      <vt:lpstr> Large Range of Temperature and Precipitation Changes (esp in Idaho) </vt:lpstr>
      <vt:lpstr>  Aggregate results of all hydrological model data and future model projections for seasonal streamflow from 1950’s to 2030’s (RMJOC II 2018). </vt:lpstr>
      <vt:lpstr>PowerPoint Presentation</vt:lpstr>
      <vt:lpstr>Impacts to Natural Resources</vt:lpstr>
      <vt:lpstr>   Expected Climate Change Impacts in the Columbia Basin  </vt:lpstr>
      <vt:lpstr>  Flooding Storms increasing in frequency, magnitude, duration and intensity  (Simulated November 2030 future storm from the WRF regional model from Salathe 2014)   </vt:lpstr>
      <vt:lpstr>Increased Winter Flooding by 2080’s 100 yr flood projected to occur every 30 yrs</vt:lpstr>
      <vt:lpstr>Lower Columbia Flood Risk</vt:lpstr>
      <vt:lpstr>     Primary Water Storage: Snowpack The Cascade and Olympic Mountains have the highest fraction of “warm snow” (snow falling between 27-32 degrees F)  in the continental U.S. (Mote et al. 2008)  </vt:lpstr>
      <vt:lpstr>PowerPoint Presentation</vt:lpstr>
      <vt:lpstr>PowerPoint Presentation</vt:lpstr>
      <vt:lpstr>PowerPoint Presentation</vt:lpstr>
      <vt:lpstr>Fishery Impacts</vt:lpstr>
      <vt:lpstr> 2015 CRB  300,000 Sockeye Perish from Warm Temperatures</vt:lpstr>
      <vt:lpstr>Willamette 2100 Water Scarcity Project The model projects irrigation reduction of 10-30% by 2100    </vt:lpstr>
      <vt:lpstr>What this means</vt:lpstr>
      <vt:lpstr>TribalFirst Foods</vt:lpstr>
      <vt:lpstr>CRITFC Climate Goals: Identify, assess and understand future climate change impacts on First Foods</vt:lpstr>
      <vt:lpstr>CRITFC Information System Model (CIS)</vt:lpstr>
      <vt:lpstr>PowerPoint Presentation</vt:lpstr>
      <vt:lpstr>PowerPoint Presentation</vt:lpstr>
      <vt:lpstr>CIS Model Flows at The Dalles  (lowest historical runoff years)  Unregulated (black),Ecosystem Function (green)  and Current Operations(red)</vt:lpstr>
      <vt:lpstr>PowerPoint Presentation</vt:lpstr>
      <vt:lpstr> Reconnection of Horsetail Creek Floodplain  to Lower Columbia River  (Lower Columbia River Estuary Partnership 2013)</vt:lpstr>
      <vt:lpstr>PowerPoint Presentation</vt:lpstr>
      <vt:lpstr> Columbia Basin Tribes’ Ecosystem Objectives </vt:lpstr>
      <vt:lpstr>PowerPoint Presentation</vt:lpstr>
      <vt:lpstr>    Tribal Climate Change Projects Throughout the Columbia Basin </vt:lpstr>
      <vt:lpstr>Nez Perce Tribal Climate  Change Work</vt:lpstr>
      <vt:lpstr>Umatilla Tribal Climate  Change Work</vt:lpstr>
      <vt:lpstr>Yakama Nation Climate  Change Work</vt:lpstr>
      <vt:lpstr>Warm Springs Tribal  Climate Change Work</vt:lpstr>
      <vt:lpstr>Potential Adaptive Management  Strategies/Tools (General)</vt:lpstr>
      <vt:lpstr>Potential Adaptive Management  Strategies/Tools (Fisheries)</vt:lpstr>
      <vt:lpstr>Summary</vt:lpstr>
      <vt:lpstr>Challenges Ahead</vt:lpstr>
      <vt:lpstr>      IPPC Special Report: Global Warming of 1.5 Degrees   “Path will reach 1.5 degrees by 2030”  “…rapid, far reaching and unprecedented changes in all aspects of society” “Urgent, transformational change needed to avoid disastrous levels of global warming on society”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CRITFC</dc:title>
  <dc:subject/>
  <dc:creator>David Graves</dc:creator>
  <cp:keywords/>
  <dc:description/>
  <cp:lastModifiedBy>Laura Gephart</cp:lastModifiedBy>
  <cp:revision>369</cp:revision>
  <cp:lastPrinted>2015-02-17T17:15:30Z</cp:lastPrinted>
  <dcterms:created xsi:type="dcterms:W3CDTF">2015-02-23T03:22:26Z</dcterms:created>
  <dcterms:modified xsi:type="dcterms:W3CDTF">2019-01-27T23:50:00Z</dcterms:modified>
</cp:coreProperties>
</file>